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8" r:id="rId22"/>
    <p:sldId id="276" r:id="rId23"/>
    <p:sldId id="277" r:id="rId24"/>
    <p:sldId id="279" r:id="rId25"/>
    <p:sldId id="280" r:id="rId26"/>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10" autoAdjust="0"/>
    <p:restoredTop sz="94660"/>
  </p:normalViewPr>
  <p:slideViewPr>
    <p:cSldViewPr>
      <p:cViewPr varScale="1">
        <p:scale>
          <a:sx n="86" d="100"/>
          <a:sy n="86" d="100"/>
        </p:scale>
        <p:origin x="154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2FC817-0E6E-4782-A871-3FD8031C99B5}" type="datetimeFigureOut">
              <a:rPr lang="sl-SI" smtClean="0"/>
              <a:t>18.11.2020</a:t>
            </a:fld>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7A8458-E705-4B95-9316-FE5E2BFE9C22}" type="slidenum">
              <a:rPr lang="sl-SI" smtClean="0"/>
              <a:t>‹#›</a:t>
            </a:fld>
            <a:endParaRPr lang="sl-SI"/>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sl-SI" dirty="0"/>
          </a:p>
        </p:txBody>
      </p:sp>
      <p:sp>
        <p:nvSpPr>
          <p:cNvPr id="4" name="Ograda številke diapozitiva 3"/>
          <p:cNvSpPr>
            <a:spLocks noGrp="1"/>
          </p:cNvSpPr>
          <p:nvPr>
            <p:ph type="sldNum" sz="quarter" idx="10"/>
          </p:nvPr>
        </p:nvSpPr>
        <p:spPr/>
        <p:txBody>
          <a:bodyPr/>
          <a:lstStyle/>
          <a:p>
            <a:fld id="{F37A8458-E705-4B95-9316-FE5E2BFE9C22}" type="slidenum">
              <a:rPr lang="sl-SI" smtClean="0"/>
              <a:t>11</a:t>
            </a:fld>
            <a:endParaRPr 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bg>
      <p:bgRef idx="1002">
        <a:schemeClr val="bg2"/>
      </p:bgRef>
    </p:bg>
    <p:spTree>
      <p:nvGrpSpPr>
        <p:cNvPr id="1" name=""/>
        <p:cNvGrpSpPr/>
        <p:nvPr/>
      </p:nvGrpSpPr>
      <p:grpSpPr>
        <a:xfrm>
          <a:off x="0" y="0"/>
          <a:ext cx="0" cy="0"/>
          <a:chOff x="0" y="0"/>
          <a:chExt cx="0" cy="0"/>
        </a:xfrm>
      </p:grpSpPr>
      <p:sp>
        <p:nvSpPr>
          <p:cNvPr id="9" name="Naslov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l-SI" smtClean="0"/>
              <a:t>Kliknite, če želite urediti slog naslova matrice</a:t>
            </a:r>
            <a:endParaRPr kumimoji="0" lang="en-US"/>
          </a:p>
        </p:txBody>
      </p:sp>
      <p:sp>
        <p:nvSpPr>
          <p:cNvPr id="17" name="Podnaslov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l-SI" smtClean="0"/>
              <a:t>Kliknite, če želite urediti slog podnaslova matrice</a:t>
            </a:r>
            <a:endParaRPr kumimoji="0" lang="en-US"/>
          </a:p>
        </p:txBody>
      </p:sp>
      <p:sp>
        <p:nvSpPr>
          <p:cNvPr id="30" name="Ograda datuma 29"/>
          <p:cNvSpPr>
            <a:spLocks noGrp="1"/>
          </p:cNvSpPr>
          <p:nvPr>
            <p:ph type="dt" sz="half" idx="10"/>
          </p:nvPr>
        </p:nvSpPr>
        <p:spPr/>
        <p:txBody>
          <a:bodyPr/>
          <a:lstStyle/>
          <a:p>
            <a:fld id="{7AD3622E-6DEF-49D4-9F8D-B55E6306E9E3}" type="datetimeFigureOut">
              <a:rPr lang="sl-SI" smtClean="0"/>
              <a:t>18.11.2020</a:t>
            </a:fld>
            <a:endParaRPr lang="sl-SI"/>
          </a:p>
        </p:txBody>
      </p:sp>
      <p:sp>
        <p:nvSpPr>
          <p:cNvPr id="19" name="Ograda noge 18"/>
          <p:cNvSpPr>
            <a:spLocks noGrp="1"/>
          </p:cNvSpPr>
          <p:nvPr>
            <p:ph type="ftr" sz="quarter" idx="11"/>
          </p:nvPr>
        </p:nvSpPr>
        <p:spPr/>
        <p:txBody>
          <a:bodyPr/>
          <a:lstStyle/>
          <a:p>
            <a:endParaRPr lang="sl-SI"/>
          </a:p>
        </p:txBody>
      </p:sp>
      <p:sp>
        <p:nvSpPr>
          <p:cNvPr id="27" name="Ograda številke diapozitiva 26"/>
          <p:cNvSpPr>
            <a:spLocks noGrp="1"/>
          </p:cNvSpPr>
          <p:nvPr>
            <p:ph type="sldNum" sz="quarter" idx="12"/>
          </p:nvPr>
        </p:nvSpPr>
        <p:spPr/>
        <p:txBody>
          <a:bodyPr/>
          <a:lstStyle/>
          <a:p>
            <a:fld id="{0C87A757-B31F-4072-BA59-9E5E935E88CD}" type="slidenum">
              <a:rPr lang="sl-SI" smtClean="0"/>
              <a:t>‹#›</a:t>
            </a:fld>
            <a:endParaRPr lang="sl-SI"/>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p:txBody>
          <a:bodyPr vert="eaVer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7AD3622E-6DEF-49D4-9F8D-B55E6306E9E3}" type="datetimeFigureOut">
              <a:rPr lang="sl-SI" smtClean="0"/>
              <a:t>18.11.2020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0C87A757-B31F-4072-BA59-9E5E935E88CD}"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914401"/>
            <a:ext cx="2057400" cy="5211763"/>
          </a:xfrm>
        </p:spPr>
        <p:txBody>
          <a:bodyPr vert="eaVert"/>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a:xfrm>
            <a:off x="457200" y="914401"/>
            <a:ext cx="6019800" cy="5211763"/>
          </a:xfrm>
        </p:spPr>
        <p:txBody>
          <a:bodyPr vert="eaVer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7AD3622E-6DEF-49D4-9F8D-B55E6306E9E3}" type="datetimeFigureOut">
              <a:rPr lang="sl-SI" smtClean="0"/>
              <a:t>18.11.2020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0C87A757-B31F-4072-BA59-9E5E935E88CD}" type="slidenum">
              <a:rPr lang="sl-SI" smtClean="0"/>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Kliknite, če želite urediti slog naslova matrice</a:t>
            </a:r>
            <a:endParaRPr kumimoji="0" lang="en-US"/>
          </a:p>
        </p:txBody>
      </p:sp>
      <p:sp>
        <p:nvSpPr>
          <p:cNvPr id="3" name="Ograda vsebine 2"/>
          <p:cNvSpPr>
            <a:spLocks noGrp="1"/>
          </p:cNvSpPr>
          <p:nvPr>
            <p:ph idx="1"/>
          </p:nvPr>
        </p:nvSpPr>
        <p:spPr/>
        <p:txBody>
          <a:bodyPr/>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7AD3622E-6DEF-49D4-9F8D-B55E6306E9E3}" type="datetimeFigureOut">
              <a:rPr lang="sl-SI" smtClean="0"/>
              <a:t>18.11.2020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0C87A757-B31F-4072-BA59-9E5E935E88CD}" type="slidenum">
              <a:rPr lang="sl-SI" smtClean="0"/>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bg>
      <p:bgRef idx="1002">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l-SI" smtClean="0"/>
              <a:t>Kliknite, če želite urediti sloge besedila matrice</a:t>
            </a:r>
          </a:p>
        </p:txBody>
      </p:sp>
      <p:sp>
        <p:nvSpPr>
          <p:cNvPr id="4" name="Ograda datuma 3"/>
          <p:cNvSpPr>
            <a:spLocks noGrp="1"/>
          </p:cNvSpPr>
          <p:nvPr>
            <p:ph type="dt" sz="half" idx="10"/>
          </p:nvPr>
        </p:nvSpPr>
        <p:spPr/>
        <p:txBody>
          <a:bodyPr/>
          <a:lstStyle/>
          <a:p>
            <a:fld id="{7AD3622E-6DEF-49D4-9F8D-B55E6306E9E3}" type="datetimeFigureOut">
              <a:rPr lang="sl-SI" smtClean="0"/>
              <a:t>18.11.2020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0C87A757-B31F-4072-BA59-9E5E935E88CD}" type="slidenum">
              <a:rPr lang="sl-SI" smtClean="0"/>
              <a:t>‹#›</a:t>
            </a:fld>
            <a:endParaRPr lang="sl-SI"/>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143000"/>
          </a:xfrm>
        </p:spPr>
        <p:txBody>
          <a:bodyPr/>
          <a:lstStyle/>
          <a:p>
            <a:r>
              <a:rPr kumimoji="0" lang="sl-SI" smtClean="0"/>
              <a:t>Kliknite, če želite urediti slog naslova matrice</a:t>
            </a:r>
            <a:endParaRPr kumimoji="0" lang="en-US"/>
          </a:p>
        </p:txBody>
      </p:sp>
      <p:sp>
        <p:nvSpPr>
          <p:cNvPr id="3" name="Ograda vsebine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vsebine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datuma 4"/>
          <p:cNvSpPr>
            <a:spLocks noGrp="1"/>
          </p:cNvSpPr>
          <p:nvPr>
            <p:ph type="dt" sz="half" idx="10"/>
          </p:nvPr>
        </p:nvSpPr>
        <p:spPr/>
        <p:txBody>
          <a:bodyPr/>
          <a:lstStyle/>
          <a:p>
            <a:fld id="{7AD3622E-6DEF-49D4-9F8D-B55E6306E9E3}" type="datetimeFigureOut">
              <a:rPr lang="sl-SI" smtClean="0"/>
              <a:t>18.11.2020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0C87A757-B31F-4072-BA59-9E5E935E88CD}" type="slidenum">
              <a:rPr lang="sl-SI" smtClean="0"/>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229600" cy="1143000"/>
          </a:xfrm>
        </p:spPr>
        <p:txBody>
          <a:bodyPr tIns="45720" anchor="b"/>
          <a:lstStyle>
            <a:lvl1pPr>
              <a:defRPr/>
            </a:lvl1pPr>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l-SI" smtClean="0"/>
              <a:t>Kliknite, če želite urediti sloge besedila matrice</a:t>
            </a:r>
          </a:p>
        </p:txBody>
      </p:sp>
      <p:sp>
        <p:nvSpPr>
          <p:cNvPr id="4" name="Ograda besedila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l-SI" smtClean="0"/>
              <a:t>Kliknite, če želite urediti sloge besedila matrice</a:t>
            </a:r>
          </a:p>
        </p:txBody>
      </p:sp>
      <p:sp>
        <p:nvSpPr>
          <p:cNvPr id="5" name="Ograda vsebine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6" name="Ograda vsebine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7" name="Ograda datuma 6"/>
          <p:cNvSpPr>
            <a:spLocks noGrp="1"/>
          </p:cNvSpPr>
          <p:nvPr>
            <p:ph type="dt" sz="half" idx="10"/>
          </p:nvPr>
        </p:nvSpPr>
        <p:spPr/>
        <p:txBody>
          <a:bodyPr/>
          <a:lstStyle/>
          <a:p>
            <a:fld id="{7AD3622E-6DEF-49D4-9F8D-B55E6306E9E3}" type="datetimeFigureOut">
              <a:rPr lang="sl-SI" smtClean="0"/>
              <a:t>18.11.2020</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0C87A757-B31F-4072-BA59-9E5E935E88CD}" type="slidenum">
              <a:rPr lang="sl-SI" smtClean="0"/>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l-SI" smtClean="0"/>
              <a:t>Kliknite, če želite urediti slog naslova matrice</a:t>
            </a:r>
            <a:endParaRPr kumimoji="0" lang="en-US"/>
          </a:p>
        </p:txBody>
      </p:sp>
      <p:sp>
        <p:nvSpPr>
          <p:cNvPr id="3" name="Ograda datuma 2"/>
          <p:cNvSpPr>
            <a:spLocks noGrp="1"/>
          </p:cNvSpPr>
          <p:nvPr>
            <p:ph type="dt" sz="half" idx="10"/>
          </p:nvPr>
        </p:nvSpPr>
        <p:spPr/>
        <p:txBody>
          <a:bodyPr/>
          <a:lstStyle/>
          <a:p>
            <a:fld id="{7AD3622E-6DEF-49D4-9F8D-B55E6306E9E3}" type="datetimeFigureOut">
              <a:rPr lang="sl-SI" smtClean="0"/>
              <a:t>18.11.2020</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0C87A757-B31F-4072-BA59-9E5E935E88CD}" type="slidenum">
              <a:rPr lang="sl-SI" smtClean="0"/>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7AD3622E-6DEF-49D4-9F8D-B55E6306E9E3}" type="datetimeFigureOut">
              <a:rPr lang="sl-SI" smtClean="0"/>
              <a:t>18.11.2020</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0C87A757-B31F-4072-BA59-9E5E935E88CD}"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l-SI" smtClean="0"/>
              <a:t>Kliknite, če želite urediti slog naslova matrice</a:t>
            </a:r>
            <a:endParaRPr kumimoji="0" lang="en-US"/>
          </a:p>
        </p:txBody>
      </p:sp>
      <p:sp>
        <p:nvSpPr>
          <p:cNvPr id="3" name="Ograda besedila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l-SI" smtClean="0"/>
              <a:t>Kliknite, če želite urediti sloge besedila matrice</a:t>
            </a:r>
          </a:p>
        </p:txBody>
      </p:sp>
      <p:sp>
        <p:nvSpPr>
          <p:cNvPr id="4" name="Ograda vsebine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datuma 4"/>
          <p:cNvSpPr>
            <a:spLocks noGrp="1"/>
          </p:cNvSpPr>
          <p:nvPr>
            <p:ph type="dt" sz="half" idx="10"/>
          </p:nvPr>
        </p:nvSpPr>
        <p:spPr/>
        <p:txBody>
          <a:bodyPr/>
          <a:lstStyle/>
          <a:p>
            <a:fld id="{7AD3622E-6DEF-49D4-9F8D-B55E6306E9E3}" type="datetimeFigureOut">
              <a:rPr lang="sl-SI" smtClean="0"/>
              <a:t>18.11.2020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0C87A757-B31F-4072-BA59-9E5E935E88CD}" type="slidenum">
              <a:rPr lang="sl-SI" smtClean="0"/>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9" name="Odreži in zaokroži en kot pravokotnika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kotni trikotni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slov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l-SI" smtClean="0"/>
              <a:t>Kliknite, če želite urediti slog naslova matrice</a:t>
            </a:r>
            <a:endParaRPr kumimoji="0" lang="en-US"/>
          </a:p>
        </p:txBody>
      </p:sp>
      <p:sp>
        <p:nvSpPr>
          <p:cNvPr id="4" name="Ograda besedila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l-SI" smtClean="0"/>
              <a:t>Kliknite, če želite urediti sloge besedila matrice</a:t>
            </a:r>
          </a:p>
        </p:txBody>
      </p:sp>
      <p:sp>
        <p:nvSpPr>
          <p:cNvPr id="5" name="Ograda datuma 4"/>
          <p:cNvSpPr>
            <a:spLocks noGrp="1"/>
          </p:cNvSpPr>
          <p:nvPr>
            <p:ph type="dt" sz="half" idx="10"/>
          </p:nvPr>
        </p:nvSpPr>
        <p:spPr/>
        <p:txBody>
          <a:bodyPr/>
          <a:lstStyle/>
          <a:p>
            <a:fld id="{7AD3622E-6DEF-49D4-9F8D-B55E6306E9E3}" type="datetimeFigureOut">
              <a:rPr lang="sl-SI" smtClean="0"/>
              <a:t>18.11.2020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a:xfrm>
            <a:off x="8077200" y="6356350"/>
            <a:ext cx="609600" cy="365125"/>
          </a:xfrm>
        </p:spPr>
        <p:txBody>
          <a:bodyPr/>
          <a:lstStyle/>
          <a:p>
            <a:fld id="{0C87A757-B31F-4072-BA59-9E5E935E88CD}" type="slidenum">
              <a:rPr lang="sl-SI" smtClean="0"/>
              <a:t>‹#›</a:t>
            </a:fld>
            <a:endParaRPr lang="sl-SI"/>
          </a:p>
        </p:txBody>
      </p:sp>
      <p:sp>
        <p:nvSpPr>
          <p:cNvPr id="3" name="Ograda slik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l-SI" smtClean="0"/>
              <a:t>Kliknite ikono, če želite dodati sliko</a:t>
            </a:r>
            <a:endParaRPr kumimoji="0" lang="en-US" dirty="0"/>
          </a:p>
        </p:txBody>
      </p:sp>
      <p:sp>
        <p:nvSpPr>
          <p:cNvPr id="10" name="Prostoročno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Prostoročno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Prostoročno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Prostoročno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Ograda naslova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l-SI" smtClean="0"/>
              <a:t>Kliknite, če želite urediti slog naslova matrice</a:t>
            </a:r>
            <a:endParaRPr kumimoji="0" lang="en-US"/>
          </a:p>
        </p:txBody>
      </p:sp>
      <p:sp>
        <p:nvSpPr>
          <p:cNvPr id="30" name="Ograda besedila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l-SI" smtClean="0"/>
              <a:t>Kliknite, če želite urediti sloge besedila matrice</a:t>
            </a:r>
          </a:p>
          <a:p>
            <a:pPr lvl="1" eaLnBrk="1" latinLnBrk="0" hangingPunct="1"/>
            <a:r>
              <a:rPr kumimoji="0" lang="sl-SI" smtClean="0"/>
              <a:t>Druga raven</a:t>
            </a:r>
          </a:p>
          <a:p>
            <a:pPr lvl="2" eaLnBrk="1" latinLnBrk="0" hangingPunct="1"/>
            <a:r>
              <a:rPr kumimoji="0" lang="sl-SI" smtClean="0"/>
              <a:t>Tretja raven</a:t>
            </a:r>
          </a:p>
          <a:p>
            <a:pPr lvl="3" eaLnBrk="1" latinLnBrk="0" hangingPunct="1"/>
            <a:r>
              <a:rPr kumimoji="0" lang="sl-SI" smtClean="0"/>
              <a:t>Četrta raven</a:t>
            </a:r>
          </a:p>
          <a:p>
            <a:pPr lvl="4" eaLnBrk="1" latinLnBrk="0" hangingPunct="1"/>
            <a:r>
              <a:rPr kumimoji="0" lang="sl-SI" smtClean="0"/>
              <a:t>Peta raven</a:t>
            </a:r>
            <a:endParaRPr kumimoji="0" lang="en-US"/>
          </a:p>
        </p:txBody>
      </p:sp>
      <p:sp>
        <p:nvSpPr>
          <p:cNvPr id="10" name="Ograda datum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D3622E-6DEF-49D4-9F8D-B55E6306E9E3}" type="datetimeFigureOut">
              <a:rPr lang="sl-SI" smtClean="0"/>
              <a:t>18.11.2020</a:t>
            </a:fld>
            <a:endParaRPr lang="sl-SI"/>
          </a:p>
        </p:txBody>
      </p:sp>
      <p:sp>
        <p:nvSpPr>
          <p:cNvPr id="22" name="Ograda no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l-SI"/>
          </a:p>
        </p:txBody>
      </p:sp>
      <p:sp>
        <p:nvSpPr>
          <p:cNvPr id="18" name="Ograda številke diapoz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87A757-B31F-4072-BA59-9E5E935E88CD}" type="slidenum">
              <a:rPr lang="sl-SI" smtClean="0"/>
              <a:t>‹#›</a:t>
            </a:fld>
            <a:endParaRPr lang="sl-SI"/>
          </a:p>
        </p:txBody>
      </p:sp>
      <p:grpSp>
        <p:nvGrpSpPr>
          <p:cNvPr id="2" name="Skupina 1"/>
          <p:cNvGrpSpPr/>
          <p:nvPr/>
        </p:nvGrpSpPr>
        <p:grpSpPr>
          <a:xfrm>
            <a:off x="-19017" y="202408"/>
            <a:ext cx="9180548" cy="649224"/>
            <a:chOff x="-19045" y="216550"/>
            <a:chExt cx="9180548" cy="649224"/>
          </a:xfrm>
        </p:grpSpPr>
        <p:sp>
          <p:nvSpPr>
            <p:cNvPr id="12" name="Prostoročno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Prostoročno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pPr algn="ctr"/>
            <a:r>
              <a:rPr lang="sl-SI" dirty="0" smtClean="0"/>
              <a:t>VAREN ZAČETEK DELA </a:t>
            </a:r>
            <a:endParaRPr lang="sl-SI" dirty="0"/>
          </a:p>
        </p:txBody>
      </p:sp>
      <p:sp>
        <p:nvSpPr>
          <p:cNvPr id="3" name="Podnaslov 2"/>
          <p:cNvSpPr>
            <a:spLocks noGrp="1"/>
          </p:cNvSpPr>
          <p:nvPr>
            <p:ph type="subTitle" idx="1"/>
          </p:nvPr>
        </p:nvSpPr>
        <p:spPr>
          <a:xfrm>
            <a:off x="533400" y="3228536"/>
            <a:ext cx="7854696" cy="2648736"/>
          </a:xfrm>
        </p:spPr>
        <p:txBody>
          <a:bodyPr>
            <a:normAutofit lnSpcReduction="10000"/>
          </a:bodyPr>
          <a:lstStyle/>
          <a:p>
            <a:pPr algn="ctr"/>
            <a:r>
              <a:rPr lang="sl-SI" dirty="0" smtClean="0"/>
              <a:t>PRIPOROČILA ZA MLADE DELAVCE, DIJAKE IN ŠTUDENTE</a:t>
            </a:r>
          </a:p>
          <a:p>
            <a:pPr algn="ctr"/>
            <a:endParaRPr lang="sl-SI" dirty="0" smtClean="0"/>
          </a:p>
          <a:p>
            <a:endParaRPr lang="sl-SI" dirty="0" smtClean="0"/>
          </a:p>
          <a:p>
            <a:endParaRPr lang="sl-SI" dirty="0" smtClean="0"/>
          </a:p>
          <a:p>
            <a:r>
              <a:rPr lang="sl-SI" dirty="0" smtClean="0"/>
              <a:t>PRIPRAVILA: MOJCA </a:t>
            </a:r>
            <a:r>
              <a:rPr lang="sl-SI" dirty="0" smtClean="0"/>
              <a:t>NUČIČ, </a:t>
            </a:r>
            <a:r>
              <a:rPr lang="sl-SI" dirty="0" err="1" smtClean="0"/>
              <a:t>univ.dipl.soc</a:t>
            </a:r>
            <a:r>
              <a:rPr lang="sl-SI" dirty="0" smtClean="0"/>
              <a:t>.</a:t>
            </a:r>
            <a:endParaRPr lang="sl-SI"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908720"/>
            <a:ext cx="8229600" cy="1143000"/>
          </a:xfrm>
        </p:spPr>
        <p:txBody>
          <a:bodyPr/>
          <a:lstStyle/>
          <a:p>
            <a:pPr algn="ctr"/>
            <a:r>
              <a:rPr lang="sl-SI" dirty="0" smtClean="0">
                <a:solidFill>
                  <a:srgbClr val="FF0000"/>
                </a:solidFill>
              </a:rPr>
              <a:t>Prva pomoč</a:t>
            </a:r>
            <a:endParaRPr lang="sl-SI" dirty="0">
              <a:solidFill>
                <a:srgbClr val="FF0000"/>
              </a:solidFill>
            </a:endParaRPr>
          </a:p>
        </p:txBody>
      </p:sp>
      <p:sp>
        <p:nvSpPr>
          <p:cNvPr id="3" name="Ograda vsebine 2"/>
          <p:cNvSpPr>
            <a:spLocks noGrp="1"/>
          </p:cNvSpPr>
          <p:nvPr>
            <p:ph idx="1"/>
          </p:nvPr>
        </p:nvSpPr>
        <p:spPr/>
        <p:txBody>
          <a:bodyPr/>
          <a:lstStyle/>
          <a:p>
            <a:pPr algn="ctr">
              <a:buNone/>
            </a:pPr>
            <a:endParaRPr lang="sl-SI" dirty="0" smtClean="0"/>
          </a:p>
          <a:p>
            <a:pPr algn="ctr">
              <a:buNone/>
            </a:pPr>
            <a:r>
              <a:rPr lang="sl-SI" dirty="0" smtClean="0"/>
              <a:t>Opečeno mesto moraš hladiti, </a:t>
            </a:r>
            <a:r>
              <a:rPr lang="sl-SI" dirty="0" err="1" smtClean="0"/>
              <a:t>hladiti</a:t>
            </a:r>
            <a:r>
              <a:rPr lang="sl-SI" dirty="0" smtClean="0"/>
              <a:t> in še enkrat ˝ hladiti pod tekočo vodo. Hladiš ga toliko časa, da te preneha boleti, to pa je vsaj 15 minut. Če kljub 15-minutnem hlajenju bolečina ne popusti in imaš kožo opečeno na površini, ki je večja od tvoje dlani, pojdi k zdravniku. </a:t>
            </a:r>
            <a:endParaRPr lang="sl-SI" dirty="0"/>
          </a:p>
        </p:txBody>
      </p:sp>
      <p:pic>
        <p:nvPicPr>
          <p:cNvPr id="14337" name="Picture 1" descr="C:\Users\Nejc\Desktop\22682757.jpg"/>
          <p:cNvPicPr>
            <a:picLocks noChangeAspect="1" noChangeArrowheads="1"/>
          </p:cNvPicPr>
          <p:nvPr/>
        </p:nvPicPr>
        <p:blipFill>
          <a:blip r:embed="rId2" cstate="print"/>
          <a:srcRect/>
          <a:stretch>
            <a:fillRect/>
          </a:stretch>
        </p:blipFill>
        <p:spPr bwMode="auto">
          <a:xfrm>
            <a:off x="6588224" y="908720"/>
            <a:ext cx="1432719" cy="143706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    KEMIČNE SNOVI</a:t>
            </a:r>
            <a:endParaRPr lang="sl-SI" dirty="0"/>
          </a:p>
        </p:txBody>
      </p:sp>
      <p:sp>
        <p:nvSpPr>
          <p:cNvPr id="3" name="Ograda vsebine 2"/>
          <p:cNvSpPr>
            <a:spLocks noGrp="1"/>
          </p:cNvSpPr>
          <p:nvPr>
            <p:ph idx="1"/>
          </p:nvPr>
        </p:nvSpPr>
        <p:spPr/>
        <p:txBody>
          <a:bodyPr>
            <a:normAutofit/>
          </a:bodyPr>
          <a:lstStyle/>
          <a:p>
            <a:r>
              <a:rPr lang="sl-SI" dirty="0" smtClean="0"/>
              <a:t>Vedno vprašaj predpostavljenega, kako se snovi, ki jih uporabljaš pri delu, imenujejo in ali so nevarne za zdravje. </a:t>
            </a:r>
          </a:p>
          <a:p>
            <a:r>
              <a:rPr lang="sl-SI" dirty="0" smtClean="0"/>
              <a:t>Vsaka kemična snov, ki se uporablja na delovnem mestu, mora imeti priložen varnostni list.  </a:t>
            </a:r>
          </a:p>
          <a:p>
            <a:r>
              <a:rPr lang="sl-SI" dirty="0" smtClean="0"/>
              <a:t>Uporabljaj varnostno opremo (rokavice, predpasnik, varovalna očala). </a:t>
            </a:r>
          </a:p>
          <a:p>
            <a:r>
              <a:rPr lang="sl-SI" dirty="0" smtClean="0"/>
              <a:t>Če opaziš, da se ti pri uporabi določene snovi začno pojavljati po koži izpuščaji ali pa imaš težave z dihanjem, se o tem posvetuj s svojim zdravnikom.</a:t>
            </a:r>
            <a:endParaRPr lang="sl-SI" dirty="0"/>
          </a:p>
        </p:txBody>
      </p:sp>
      <p:pic>
        <p:nvPicPr>
          <p:cNvPr id="12289" name="Picture 1" descr="C:\Users\Nejc\Desktop\slika1.jpg"/>
          <p:cNvPicPr>
            <a:picLocks noChangeAspect="1" noChangeArrowheads="1"/>
          </p:cNvPicPr>
          <p:nvPr/>
        </p:nvPicPr>
        <p:blipFill>
          <a:blip r:embed="rId3" cstate="print"/>
          <a:srcRect/>
          <a:stretch>
            <a:fillRect/>
          </a:stretch>
        </p:blipFill>
        <p:spPr bwMode="auto">
          <a:xfrm>
            <a:off x="6372200" y="188640"/>
            <a:ext cx="2358976" cy="1777424"/>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smtClean="0">
                <a:solidFill>
                  <a:srgbClr val="FF0000"/>
                </a:solidFill>
              </a:rPr>
              <a:t>Prva pomoč</a:t>
            </a:r>
            <a:endParaRPr lang="sl-SI" dirty="0">
              <a:solidFill>
                <a:srgbClr val="FF0000"/>
              </a:solidFill>
            </a:endParaRPr>
          </a:p>
        </p:txBody>
      </p:sp>
      <p:sp>
        <p:nvSpPr>
          <p:cNvPr id="3" name="Ograda vsebine 2"/>
          <p:cNvSpPr>
            <a:spLocks noGrp="1"/>
          </p:cNvSpPr>
          <p:nvPr>
            <p:ph idx="1"/>
          </p:nvPr>
        </p:nvSpPr>
        <p:spPr/>
        <p:txBody>
          <a:bodyPr/>
          <a:lstStyle/>
          <a:p>
            <a:pPr>
              <a:buNone/>
            </a:pPr>
            <a:endParaRPr lang="sl-SI" dirty="0" smtClean="0"/>
          </a:p>
          <a:p>
            <a:pPr algn="ctr">
              <a:buNone/>
            </a:pPr>
            <a:r>
              <a:rPr lang="sl-SI" dirty="0" smtClean="0"/>
              <a:t>Če po nesreči zaužiješ kemično snov na delovnem mestu, to takoj povej predpostavljenemu. Slednji mora vedeti, kako škodljiva je snov. Če imaš kakršne koli težave, pojdi k zdravniku. S seboj vzemi embalažo snovi, ki si jo zaužil, ali varnostni list. Ne pij mleka! Če je bila snov jedka, ne smeš izzvati bruhanja.</a:t>
            </a:r>
            <a:endParaRPr lang="sl-SI" dirty="0"/>
          </a:p>
        </p:txBody>
      </p:sp>
      <p:pic>
        <p:nvPicPr>
          <p:cNvPr id="11265" name="Picture 1" descr="C:\Users\Nejc\Desktop\22682757.jpg"/>
          <p:cNvPicPr>
            <a:picLocks noChangeAspect="1" noChangeArrowheads="1"/>
          </p:cNvPicPr>
          <p:nvPr/>
        </p:nvPicPr>
        <p:blipFill>
          <a:blip r:embed="rId2" cstate="print"/>
          <a:srcRect/>
          <a:stretch>
            <a:fillRect/>
          </a:stretch>
        </p:blipFill>
        <p:spPr bwMode="auto">
          <a:xfrm>
            <a:off x="6372200" y="692696"/>
            <a:ext cx="1670224" cy="167528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332656"/>
            <a:ext cx="8229600" cy="1143000"/>
          </a:xfrm>
        </p:spPr>
        <p:txBody>
          <a:bodyPr/>
          <a:lstStyle/>
          <a:p>
            <a:pPr algn="ctr"/>
            <a:r>
              <a:rPr lang="sl-SI" dirty="0" smtClean="0"/>
              <a:t>PADCI</a:t>
            </a:r>
            <a:endParaRPr lang="sl-SI" dirty="0"/>
          </a:p>
        </p:txBody>
      </p:sp>
      <p:sp>
        <p:nvSpPr>
          <p:cNvPr id="3" name="Ograda vsebine 2"/>
          <p:cNvSpPr>
            <a:spLocks noGrp="1"/>
          </p:cNvSpPr>
          <p:nvPr>
            <p:ph idx="1"/>
          </p:nvPr>
        </p:nvSpPr>
        <p:spPr>
          <a:xfrm>
            <a:off x="395536" y="1412776"/>
            <a:ext cx="8229600" cy="4389120"/>
          </a:xfrm>
        </p:spPr>
        <p:txBody>
          <a:bodyPr>
            <a:normAutofit fontScale="92500" lnSpcReduction="10000"/>
          </a:bodyPr>
          <a:lstStyle/>
          <a:p>
            <a:r>
              <a:rPr lang="sl-SI" dirty="0" smtClean="0"/>
              <a:t>Pazi, da so tla tvojega delovnega mesta vedno taka, da na njih ni vode ali oljnih madežev, na katerih bi ti lahko zdrsnilo. </a:t>
            </a:r>
          </a:p>
          <a:p>
            <a:r>
              <a:rPr lang="sl-SI" dirty="0" smtClean="0"/>
              <a:t> S poti, po kateri se giblješ, umakni vse predmete ob katere se lahko spotakneš ali padeš čeznje.  </a:t>
            </a:r>
          </a:p>
          <a:p>
            <a:r>
              <a:rPr lang="sl-SI" dirty="0" smtClean="0"/>
              <a:t>Posebna previdnost je potrebna, če so tla slabo osvetljena. Pazi, da ne stopiš v kakšno odprtino ali ne pohodiš kakega ostrega predmeta. </a:t>
            </a:r>
          </a:p>
          <a:p>
            <a:r>
              <a:rPr lang="sl-SI" dirty="0" smtClean="0"/>
              <a:t> Če delaš na višini, mora biti postavljen gradbeni oder, varnostna ograja ali pa moraš uporabljati ustrezen varnostni pas. </a:t>
            </a:r>
          </a:p>
          <a:p>
            <a:r>
              <a:rPr lang="sl-SI" dirty="0" smtClean="0"/>
              <a:t>Posebno previdno uporabljaj lestev. </a:t>
            </a:r>
            <a:endParaRPr lang="sl-SI" dirty="0"/>
          </a:p>
        </p:txBody>
      </p:sp>
      <p:pic>
        <p:nvPicPr>
          <p:cNvPr id="10241" name="Picture 1" descr="C:\Users\Nejc\Desktop\international-symbols---warning-53574-lg.png"/>
          <p:cNvPicPr>
            <a:picLocks noChangeAspect="1" noChangeArrowheads="1"/>
          </p:cNvPicPr>
          <p:nvPr/>
        </p:nvPicPr>
        <p:blipFill>
          <a:blip r:embed="rId2" cstate="print"/>
          <a:srcRect/>
          <a:stretch>
            <a:fillRect/>
          </a:stretch>
        </p:blipFill>
        <p:spPr bwMode="auto">
          <a:xfrm>
            <a:off x="6300192" y="4883944"/>
            <a:ext cx="1974056" cy="197405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smtClean="0">
                <a:solidFill>
                  <a:srgbClr val="FF0000"/>
                </a:solidFill>
              </a:rPr>
              <a:t>Prva pomoč</a:t>
            </a:r>
            <a:endParaRPr lang="sl-SI" dirty="0">
              <a:solidFill>
                <a:srgbClr val="FF0000"/>
              </a:solidFill>
            </a:endParaRPr>
          </a:p>
        </p:txBody>
      </p:sp>
      <p:sp>
        <p:nvSpPr>
          <p:cNvPr id="3" name="Ograda vsebine 2"/>
          <p:cNvSpPr>
            <a:spLocks noGrp="1"/>
          </p:cNvSpPr>
          <p:nvPr>
            <p:ph idx="1"/>
          </p:nvPr>
        </p:nvSpPr>
        <p:spPr/>
        <p:txBody>
          <a:bodyPr/>
          <a:lstStyle/>
          <a:p>
            <a:pPr algn="ctr">
              <a:buNone/>
            </a:pPr>
            <a:endParaRPr lang="sl-SI" dirty="0" smtClean="0"/>
          </a:p>
          <a:p>
            <a:pPr algn="ctr">
              <a:buNone/>
            </a:pPr>
            <a:endParaRPr lang="sl-SI" dirty="0" smtClean="0"/>
          </a:p>
          <a:p>
            <a:pPr algn="ctr">
              <a:buNone/>
            </a:pPr>
            <a:r>
              <a:rPr lang="sl-SI" dirty="0" smtClean="0"/>
              <a:t>Če se ob padcu tako poškoduješ, da čutiš bolečino in udarjeni predel celo oteče, se posvetuj s svojimi predpostavljenimi ali pa obišči svojega zdravnika. Na udarjeno mesto si daj hladen obkladek.</a:t>
            </a:r>
            <a:endParaRPr lang="sl-SI" dirty="0"/>
          </a:p>
        </p:txBody>
      </p:sp>
      <p:pic>
        <p:nvPicPr>
          <p:cNvPr id="9217" name="Picture 1" descr="C:\Users\Nejc\Desktop\22682757.jpg"/>
          <p:cNvPicPr>
            <a:picLocks noChangeAspect="1" noChangeArrowheads="1"/>
          </p:cNvPicPr>
          <p:nvPr/>
        </p:nvPicPr>
        <p:blipFill>
          <a:blip r:embed="rId2" cstate="print"/>
          <a:srcRect/>
          <a:stretch>
            <a:fillRect/>
          </a:stretch>
        </p:blipFill>
        <p:spPr bwMode="auto">
          <a:xfrm>
            <a:off x="6372200" y="692696"/>
            <a:ext cx="1802681" cy="180814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smtClean="0"/>
              <a:t>STROJI</a:t>
            </a:r>
            <a:endParaRPr lang="sl-SI" dirty="0"/>
          </a:p>
        </p:txBody>
      </p:sp>
      <p:sp>
        <p:nvSpPr>
          <p:cNvPr id="3" name="Ograda vsebine 2"/>
          <p:cNvSpPr>
            <a:spLocks noGrp="1"/>
          </p:cNvSpPr>
          <p:nvPr>
            <p:ph idx="1"/>
          </p:nvPr>
        </p:nvSpPr>
        <p:spPr/>
        <p:txBody>
          <a:bodyPr/>
          <a:lstStyle/>
          <a:p>
            <a:r>
              <a:rPr lang="sl-SI" dirty="0" smtClean="0"/>
              <a:t>Vedno prosi svojega predpostavljenega, naj ti natančno razloži, kako se stroji pravilno uporabljajo in čemu je namenjen posamezen del stroja. </a:t>
            </a:r>
          </a:p>
          <a:p>
            <a:r>
              <a:rPr lang="sl-SI" dirty="0" smtClean="0"/>
              <a:t> Nikoli ne segaj z roko v tiste dele stroja, ki se gibljejo.</a:t>
            </a:r>
          </a:p>
          <a:p>
            <a:r>
              <a:rPr lang="sl-SI" dirty="0" smtClean="0"/>
              <a:t>Ne pozabi, da elektrika in voda </a:t>
            </a:r>
          </a:p>
          <a:p>
            <a:pPr>
              <a:buNone/>
            </a:pPr>
            <a:r>
              <a:rPr lang="sl-SI" dirty="0" smtClean="0"/>
              <a:t>    ne sodita skupaj. </a:t>
            </a:r>
          </a:p>
          <a:p>
            <a:r>
              <a:rPr lang="sl-SI" dirty="0" smtClean="0"/>
              <a:t>Pred čiščenjem stroj VEDNO izklopi. </a:t>
            </a:r>
          </a:p>
          <a:p>
            <a:r>
              <a:rPr lang="sl-SI" dirty="0" smtClean="0"/>
              <a:t>Vedno upoštevaj NAVODILA </a:t>
            </a:r>
          </a:p>
          <a:p>
            <a:pPr>
              <a:buNone/>
            </a:pPr>
            <a:r>
              <a:rPr lang="sl-SI" dirty="0" smtClean="0"/>
              <a:t>    za uporabo stroja. </a:t>
            </a:r>
          </a:p>
        </p:txBody>
      </p:sp>
      <p:pic>
        <p:nvPicPr>
          <p:cNvPr id="8193" name="Picture 1" descr="C:\Users\Nejc\Desktop\dreammachine.jpg"/>
          <p:cNvPicPr>
            <a:picLocks noChangeAspect="1" noChangeArrowheads="1"/>
          </p:cNvPicPr>
          <p:nvPr/>
        </p:nvPicPr>
        <p:blipFill>
          <a:blip r:embed="rId2" cstate="print"/>
          <a:srcRect/>
          <a:stretch>
            <a:fillRect/>
          </a:stretch>
        </p:blipFill>
        <p:spPr bwMode="auto">
          <a:xfrm>
            <a:off x="6141808" y="4149080"/>
            <a:ext cx="2742649" cy="216497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51520" y="1124744"/>
            <a:ext cx="8229600" cy="1143000"/>
          </a:xfrm>
        </p:spPr>
        <p:txBody>
          <a:bodyPr/>
          <a:lstStyle/>
          <a:p>
            <a:pPr algn="ctr"/>
            <a:r>
              <a:rPr lang="sl-SI" dirty="0" smtClean="0">
                <a:solidFill>
                  <a:srgbClr val="FF0000"/>
                </a:solidFill>
              </a:rPr>
              <a:t>Prva pomoč</a:t>
            </a:r>
            <a:endParaRPr lang="sl-SI" dirty="0">
              <a:solidFill>
                <a:srgbClr val="FF0000"/>
              </a:solidFill>
            </a:endParaRPr>
          </a:p>
        </p:txBody>
      </p:sp>
      <p:sp>
        <p:nvSpPr>
          <p:cNvPr id="3" name="Ograda vsebine 2"/>
          <p:cNvSpPr>
            <a:spLocks noGrp="1"/>
          </p:cNvSpPr>
          <p:nvPr>
            <p:ph idx="1"/>
          </p:nvPr>
        </p:nvSpPr>
        <p:spPr/>
        <p:txBody>
          <a:bodyPr/>
          <a:lstStyle/>
          <a:p>
            <a:pPr>
              <a:buNone/>
            </a:pPr>
            <a:endParaRPr lang="pl-PL" dirty="0" smtClean="0"/>
          </a:p>
          <a:p>
            <a:pPr algn="ctr">
              <a:buNone/>
            </a:pPr>
            <a:endParaRPr lang="pl-PL" dirty="0" smtClean="0"/>
          </a:p>
          <a:p>
            <a:pPr algn="ctr">
              <a:buNone/>
            </a:pPr>
            <a:endParaRPr lang="pl-PL" dirty="0" smtClean="0"/>
          </a:p>
          <a:p>
            <a:pPr algn="ctr">
              <a:buNone/>
            </a:pPr>
            <a:r>
              <a:rPr lang="pl-PL" dirty="0" smtClean="0"/>
              <a:t>...je odvisna od načina poškodbe. TAKOJ IZKLOPI STROJ!</a:t>
            </a:r>
            <a:endParaRPr lang="sl-SI" dirty="0"/>
          </a:p>
        </p:txBody>
      </p:sp>
      <p:pic>
        <p:nvPicPr>
          <p:cNvPr id="7169" name="Picture 1" descr="C:\Users\Nejc\Desktop\22682757.jpg"/>
          <p:cNvPicPr>
            <a:picLocks noChangeAspect="1" noChangeArrowheads="1"/>
          </p:cNvPicPr>
          <p:nvPr/>
        </p:nvPicPr>
        <p:blipFill>
          <a:blip r:embed="rId2" cstate="print"/>
          <a:srcRect/>
          <a:stretch>
            <a:fillRect/>
          </a:stretch>
        </p:blipFill>
        <p:spPr bwMode="auto">
          <a:xfrm>
            <a:off x="6444208" y="1124744"/>
            <a:ext cx="1706205" cy="171137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smtClean="0"/>
              <a:t>DVIGOVANJE</a:t>
            </a:r>
            <a:endParaRPr lang="sl-SI" dirty="0"/>
          </a:p>
        </p:txBody>
      </p:sp>
      <p:sp>
        <p:nvSpPr>
          <p:cNvPr id="3" name="Ograda vsebine 2"/>
          <p:cNvSpPr>
            <a:spLocks noGrp="1"/>
          </p:cNvSpPr>
          <p:nvPr>
            <p:ph idx="1"/>
          </p:nvPr>
        </p:nvSpPr>
        <p:spPr/>
        <p:txBody>
          <a:bodyPr>
            <a:normAutofit lnSpcReduction="10000"/>
          </a:bodyPr>
          <a:lstStyle/>
          <a:p>
            <a:r>
              <a:rPr lang="sl-SI" dirty="0" smtClean="0"/>
              <a:t>nikoli ne dvigaj bremena sede; </a:t>
            </a:r>
          </a:p>
          <a:p>
            <a:r>
              <a:rPr lang="sl-SI" dirty="0" smtClean="0"/>
              <a:t>k bremenu se ne pripogibaj v ledvenem delu (križu), ampak se mu približaj tako, da počepneš ali na pol počepneš k njemu; </a:t>
            </a:r>
          </a:p>
          <a:p>
            <a:r>
              <a:rPr lang="sl-SI" dirty="0" smtClean="0"/>
              <a:t>noge drži rahlo razkoračene, da povečaš stabilnost; </a:t>
            </a:r>
          </a:p>
          <a:p>
            <a:r>
              <a:rPr lang="sl-SI" dirty="0" smtClean="0"/>
              <a:t> breme dviguj čim bliže telesu – tako je moč, ki jo potrebuješ, najmanjša; </a:t>
            </a:r>
          </a:p>
          <a:p>
            <a:r>
              <a:rPr lang="sl-SI" dirty="0" smtClean="0"/>
              <a:t>breme primi zanesljivo</a:t>
            </a:r>
          </a:p>
          <a:p>
            <a:r>
              <a:rPr lang="sl-SI" dirty="0" smtClean="0"/>
              <a:t>ko držiš breme v rokah, se obračaj tako, da se prestopaš. Ne obračaj se v križu!</a:t>
            </a:r>
            <a:endParaRPr lang="sl-SI" dirty="0"/>
          </a:p>
        </p:txBody>
      </p:sp>
      <p:pic>
        <p:nvPicPr>
          <p:cNvPr id="6145" name="Picture 1" descr="C:\Users\Nejc\Desktop\images (2).jpg"/>
          <p:cNvPicPr>
            <a:picLocks noChangeAspect="1" noChangeArrowheads="1"/>
          </p:cNvPicPr>
          <p:nvPr/>
        </p:nvPicPr>
        <p:blipFill>
          <a:blip r:embed="rId2" cstate="print"/>
          <a:srcRect/>
          <a:stretch>
            <a:fillRect/>
          </a:stretch>
        </p:blipFill>
        <p:spPr bwMode="auto">
          <a:xfrm>
            <a:off x="6588224" y="476672"/>
            <a:ext cx="2324100" cy="196215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smtClean="0"/>
              <a:t>NASILJE</a:t>
            </a:r>
            <a:endParaRPr lang="sl-SI" dirty="0"/>
          </a:p>
        </p:txBody>
      </p:sp>
      <p:sp>
        <p:nvSpPr>
          <p:cNvPr id="3" name="Ograda vsebine 2"/>
          <p:cNvSpPr>
            <a:spLocks noGrp="1"/>
          </p:cNvSpPr>
          <p:nvPr>
            <p:ph idx="1"/>
          </p:nvPr>
        </p:nvSpPr>
        <p:spPr/>
        <p:txBody>
          <a:bodyPr/>
          <a:lstStyle/>
          <a:p>
            <a:r>
              <a:rPr lang="sl-SI" dirty="0" smtClean="0"/>
              <a:t>Če moraš delati sam, se dogovori s sodelavci ali predpostavljenimi, da jih lahko kadar koli pokličeš, če bi ti pretila nevarnost. </a:t>
            </a:r>
          </a:p>
          <a:p>
            <a:r>
              <a:rPr lang="sl-SI" dirty="0" smtClean="0"/>
              <a:t>Ob poskusu ropa se ne delaj pogumnega in se </a:t>
            </a:r>
            <a:r>
              <a:rPr lang="sl-SI" dirty="0" err="1" smtClean="0"/>
              <a:t>neprepiraj</a:t>
            </a:r>
            <a:r>
              <a:rPr lang="sl-SI" dirty="0" smtClean="0"/>
              <a:t> s tistimi, ki ti grozijo. </a:t>
            </a:r>
          </a:p>
          <a:p>
            <a:r>
              <a:rPr lang="sl-SI" dirty="0" smtClean="0">
                <a:solidFill>
                  <a:srgbClr val="FF0000"/>
                </a:solidFill>
              </a:rPr>
              <a:t>Ne počni drugim tega, kar ne želiš, da bi drugi delali tebi. Nesoglasja s sodelavci in strankami rešuj na miren in vljuden način.</a:t>
            </a:r>
            <a:endParaRPr lang="sl-SI" dirty="0">
              <a:solidFill>
                <a:srgbClr val="FF0000"/>
              </a:solidFill>
            </a:endParaRPr>
          </a:p>
        </p:txBody>
      </p:sp>
      <p:pic>
        <p:nvPicPr>
          <p:cNvPr id="5121" name="Picture 1" descr="C:\Users\Nejc\Desktop\nasilje.gif"/>
          <p:cNvPicPr>
            <a:picLocks noChangeAspect="1" noChangeArrowheads="1"/>
          </p:cNvPicPr>
          <p:nvPr/>
        </p:nvPicPr>
        <p:blipFill>
          <a:blip r:embed="rId2" cstate="print"/>
          <a:srcRect/>
          <a:stretch>
            <a:fillRect/>
          </a:stretch>
        </p:blipFill>
        <p:spPr bwMode="auto">
          <a:xfrm>
            <a:off x="4427984" y="4744442"/>
            <a:ext cx="3752289" cy="211355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lstStyle/>
          <a:p>
            <a:pPr algn="ctr">
              <a:buNone/>
            </a:pPr>
            <a:endParaRPr lang="sl-SI" dirty="0" smtClean="0">
              <a:solidFill>
                <a:srgbClr val="FF0000"/>
              </a:solidFill>
            </a:endParaRPr>
          </a:p>
          <a:p>
            <a:pPr algn="ctr">
              <a:buNone/>
            </a:pPr>
            <a:endParaRPr lang="sl-SI" dirty="0" smtClean="0">
              <a:solidFill>
                <a:srgbClr val="FF0000"/>
              </a:solidFill>
            </a:endParaRPr>
          </a:p>
          <a:p>
            <a:pPr algn="ctr">
              <a:buNone/>
            </a:pPr>
            <a:r>
              <a:rPr lang="sl-SI" dirty="0" smtClean="0">
                <a:solidFill>
                  <a:srgbClr val="FF0000"/>
                </a:solidFill>
              </a:rPr>
              <a:t>O vsakem nasilju na delovnem mestu, duševnem ali telesnem, moraš (ne glede na to, ali osebo poznaš ali ne) TAKOJ obvestiti svoje predpostavljene ali policijo.</a:t>
            </a:r>
            <a:endParaRPr lang="sl-SI"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TVOJE PRAVICE</a:t>
            </a:r>
            <a:endParaRPr lang="sl-SI" dirty="0"/>
          </a:p>
        </p:txBody>
      </p:sp>
      <p:sp>
        <p:nvSpPr>
          <p:cNvPr id="3" name="Ograda vsebine 2"/>
          <p:cNvSpPr>
            <a:spLocks noGrp="1"/>
          </p:cNvSpPr>
          <p:nvPr>
            <p:ph idx="1"/>
          </p:nvPr>
        </p:nvSpPr>
        <p:spPr/>
        <p:txBody>
          <a:bodyPr/>
          <a:lstStyle/>
          <a:p>
            <a:pPr>
              <a:buNone/>
            </a:pPr>
            <a:r>
              <a:rPr lang="it-IT" dirty="0" smtClean="0"/>
              <a:t>Imaš </a:t>
            </a:r>
            <a:r>
              <a:rPr lang="it-IT" dirty="0" err="1" smtClean="0"/>
              <a:t>pravico</a:t>
            </a:r>
            <a:r>
              <a:rPr lang="it-IT" dirty="0" smtClean="0"/>
              <a:t> </a:t>
            </a:r>
            <a:r>
              <a:rPr lang="it-IT" dirty="0" err="1" smtClean="0"/>
              <a:t>odkloniti</a:t>
            </a:r>
            <a:r>
              <a:rPr lang="it-IT" dirty="0" smtClean="0"/>
              <a:t> </a:t>
            </a:r>
            <a:r>
              <a:rPr lang="it-IT" dirty="0" err="1" smtClean="0"/>
              <a:t>delo</a:t>
            </a:r>
            <a:r>
              <a:rPr lang="it-IT" dirty="0" smtClean="0"/>
              <a:t>, če: </a:t>
            </a:r>
            <a:endParaRPr lang="sl-SI" dirty="0" smtClean="0"/>
          </a:p>
          <a:p>
            <a:r>
              <a:rPr lang="sl-SI" dirty="0" smtClean="0"/>
              <a:t>nisi bil predhodno seznanjen z vsemi nevarnostmi ali škodljivostmi pri delu </a:t>
            </a:r>
          </a:p>
          <a:p>
            <a:r>
              <a:rPr lang="sl-SI" dirty="0" smtClean="0"/>
              <a:t>če ti delodajalec ni zagotovil ustreznega (predpisanega) zdravstvenega pregleda; </a:t>
            </a:r>
          </a:p>
          <a:p>
            <a:r>
              <a:rPr lang="sl-SI" dirty="0" smtClean="0"/>
              <a:t>če nisi prejel predpisane osebne varovalne opreme; </a:t>
            </a:r>
          </a:p>
          <a:p>
            <a:endParaRPr lang="sl-SI" dirty="0" smtClean="0"/>
          </a:p>
          <a:p>
            <a:r>
              <a:rPr lang="pt-BR" dirty="0" smtClean="0">
                <a:solidFill>
                  <a:srgbClr val="FF0000"/>
                </a:solidFill>
              </a:rPr>
              <a:t>Imaš pravico, da te usposobijo za varno in zdravju neškodljivo delo! </a:t>
            </a:r>
            <a:endParaRPr lang="sl-SI" dirty="0">
              <a:solidFill>
                <a:srgbClr val="FF0000"/>
              </a:solidFill>
            </a:endParaRPr>
          </a:p>
        </p:txBody>
      </p:sp>
      <p:sp>
        <p:nvSpPr>
          <p:cNvPr id="21506" name="AutoShape 2" descr="Rezultat iskanja slik za slika delavec"/>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sl-SI"/>
          </a:p>
        </p:txBody>
      </p:sp>
      <p:pic>
        <p:nvPicPr>
          <p:cNvPr id="21507" name="Picture 3" descr="C:\Users\Nejc\Desktop\410f83f54f4f1bbb48bc9d033cd7db71966a977cdb1ab6917a4583a0_5d6b0b2c-c4a8-4142-b8f3-776f415dbcbe.jpeg"/>
          <p:cNvPicPr>
            <a:picLocks noChangeAspect="1" noChangeArrowheads="1"/>
          </p:cNvPicPr>
          <p:nvPr/>
        </p:nvPicPr>
        <p:blipFill>
          <a:blip r:embed="rId2" cstate="print"/>
          <a:srcRect/>
          <a:stretch>
            <a:fillRect/>
          </a:stretch>
        </p:blipFill>
        <p:spPr bwMode="auto">
          <a:xfrm>
            <a:off x="6588224" y="548680"/>
            <a:ext cx="2221563" cy="1769845"/>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OSEBNA VAROVALNA OPREMA</a:t>
            </a:r>
            <a:endParaRPr lang="sl-SI" dirty="0"/>
          </a:p>
        </p:txBody>
      </p:sp>
      <p:sp>
        <p:nvSpPr>
          <p:cNvPr id="3" name="Ograda vsebine 2"/>
          <p:cNvSpPr>
            <a:spLocks noGrp="1"/>
          </p:cNvSpPr>
          <p:nvPr>
            <p:ph idx="1"/>
          </p:nvPr>
        </p:nvSpPr>
        <p:spPr/>
        <p:txBody>
          <a:bodyPr>
            <a:normAutofit/>
          </a:bodyPr>
          <a:lstStyle/>
          <a:p>
            <a:r>
              <a:rPr lang="sl-SI" sz="3200" dirty="0" smtClean="0"/>
              <a:t>Uporabljaj varovalna očala, kadar variš. </a:t>
            </a:r>
          </a:p>
          <a:p>
            <a:r>
              <a:rPr lang="sl-SI" sz="3200" dirty="0" smtClean="0"/>
              <a:t>Nosi osebno varovalno opremo za sluh.</a:t>
            </a:r>
          </a:p>
          <a:p>
            <a:r>
              <a:rPr lang="sl-SI" sz="3200" dirty="0" smtClean="0"/>
              <a:t>Pri delu s kemičnimi snovmi uporabljaj ustrezno osebno varovalno </a:t>
            </a:r>
          </a:p>
          <a:p>
            <a:pPr>
              <a:buNone/>
            </a:pPr>
            <a:r>
              <a:rPr lang="sl-SI" sz="3200" dirty="0" smtClean="0"/>
              <a:t>   opremo (rokavice, predpasnik, </a:t>
            </a:r>
          </a:p>
          <a:p>
            <a:pPr>
              <a:buNone/>
            </a:pPr>
            <a:r>
              <a:rPr lang="sl-SI" sz="3200" dirty="0" smtClean="0"/>
              <a:t>   čevlje itd.). </a:t>
            </a:r>
          </a:p>
        </p:txBody>
      </p:sp>
      <p:pic>
        <p:nvPicPr>
          <p:cNvPr id="3073" name="Picture 1" descr="C:\Users\Nejc\Desktop\gettyimages-450016019-170667a.jpg"/>
          <p:cNvPicPr>
            <a:picLocks noChangeAspect="1" noChangeArrowheads="1"/>
          </p:cNvPicPr>
          <p:nvPr/>
        </p:nvPicPr>
        <p:blipFill>
          <a:blip r:embed="rId2" cstate="print"/>
          <a:srcRect/>
          <a:stretch>
            <a:fillRect/>
          </a:stretch>
        </p:blipFill>
        <p:spPr bwMode="auto">
          <a:xfrm>
            <a:off x="6372200" y="3617468"/>
            <a:ext cx="2406525" cy="2961102"/>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lstStyle/>
          <a:p>
            <a:r>
              <a:rPr lang="sl-SI" sz="3200" dirty="0" smtClean="0"/>
              <a:t>Če delaš z ostrimi predmeti, moraš uporabljati rokavice. </a:t>
            </a:r>
          </a:p>
          <a:p>
            <a:r>
              <a:rPr lang="sl-SI" sz="3200" dirty="0" smtClean="0"/>
              <a:t>Nekateri delovni čevlji imajo posebej okrepljene konice, ki te varujejo pred padajočimi predmeti</a:t>
            </a:r>
            <a:r>
              <a:rPr lang="sl-SI" dirty="0" smtClean="0"/>
              <a:t>.</a:t>
            </a:r>
          </a:p>
          <a:p>
            <a:endParaRPr lang="sl-SI" dirty="0"/>
          </a:p>
        </p:txBody>
      </p:sp>
      <p:pic>
        <p:nvPicPr>
          <p:cNvPr id="35842" name="Picture 2" descr="C:\Users\Nejc\Desktop\thumb-concept-of-safety-work-construction-helmet-icon-hard-hat-vector-clipart.jpg"/>
          <p:cNvPicPr>
            <a:picLocks noChangeAspect="1" noChangeArrowheads="1"/>
          </p:cNvPicPr>
          <p:nvPr/>
        </p:nvPicPr>
        <p:blipFill>
          <a:blip r:embed="rId2" cstate="print"/>
          <a:srcRect l="5040" t="2680" r="4241" b="4082"/>
          <a:stretch>
            <a:fillRect/>
          </a:stretch>
        </p:blipFill>
        <p:spPr bwMode="auto">
          <a:xfrm>
            <a:off x="6012160" y="4077072"/>
            <a:ext cx="2592288" cy="2664296"/>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lstStyle/>
          <a:p>
            <a:pPr algn="ctr">
              <a:buNone/>
            </a:pPr>
            <a:r>
              <a:rPr lang="sl-SI" dirty="0" smtClean="0"/>
              <a:t>  </a:t>
            </a:r>
          </a:p>
          <a:p>
            <a:pPr algn="ctr">
              <a:buNone/>
            </a:pPr>
            <a:r>
              <a:rPr lang="sl-SI" sz="3200" dirty="0" smtClean="0">
                <a:solidFill>
                  <a:srgbClr val="FF0000"/>
                </a:solidFill>
              </a:rPr>
              <a:t>Prosi svoje predpostavljene, naj ti preskrbijo osebno varovalno opremo, če je ni na razpolago. Ko jo dobiš, jo REDNO uporabljaj. Ne zgleduj se po tistih starejših delavcih, ki te opreme ne uporabljajo. Zdravje in življenje sta v tvojih rokah.</a:t>
            </a:r>
            <a:endParaRPr lang="sl-SI" sz="3200"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smtClean="0"/>
              <a:t>OBLAČILA</a:t>
            </a:r>
            <a:endParaRPr lang="sl-SI" dirty="0"/>
          </a:p>
        </p:txBody>
      </p:sp>
      <p:sp>
        <p:nvSpPr>
          <p:cNvPr id="3" name="Ograda vsebine 2"/>
          <p:cNvSpPr>
            <a:spLocks noGrp="1"/>
          </p:cNvSpPr>
          <p:nvPr>
            <p:ph idx="1"/>
          </p:nvPr>
        </p:nvSpPr>
        <p:spPr/>
        <p:txBody>
          <a:bodyPr/>
          <a:lstStyle/>
          <a:p>
            <a:r>
              <a:rPr lang="sl-SI" dirty="0" smtClean="0"/>
              <a:t>Na delovnem mestu ne nosi </a:t>
            </a:r>
          </a:p>
          <a:p>
            <a:pPr>
              <a:buNone/>
            </a:pPr>
            <a:r>
              <a:rPr lang="sl-SI" dirty="0" smtClean="0"/>
              <a:t>   ohlapnih oblek ali visečega nakita.</a:t>
            </a:r>
          </a:p>
          <a:p>
            <a:r>
              <a:rPr lang="sl-SI" dirty="0" smtClean="0"/>
              <a:t>Nosi zaprte in udobne čevlje </a:t>
            </a:r>
          </a:p>
          <a:p>
            <a:pPr>
              <a:buNone/>
            </a:pPr>
            <a:r>
              <a:rPr lang="sl-SI" dirty="0" smtClean="0"/>
              <a:t>   (varnost, lažja hoja)</a:t>
            </a:r>
          </a:p>
          <a:p>
            <a:r>
              <a:rPr lang="sl-SI" dirty="0" smtClean="0"/>
              <a:t>Oblačila morajo biti primerna </a:t>
            </a:r>
          </a:p>
          <a:p>
            <a:pPr>
              <a:buNone/>
            </a:pPr>
            <a:r>
              <a:rPr lang="sl-SI" dirty="0" smtClean="0"/>
              <a:t>    razmeram na delovnem mestu.</a:t>
            </a:r>
            <a:endParaRPr lang="sl-SI" dirty="0"/>
          </a:p>
        </p:txBody>
      </p:sp>
      <p:pic>
        <p:nvPicPr>
          <p:cNvPr id="1025" name="Picture 1" descr="C:\Users\Nejc\Desktop\22176126-homme-mécanique-avec-des-vêtements-de-travail-bleu-et-une-casquette-vecteur.jpg"/>
          <p:cNvPicPr>
            <a:picLocks noChangeAspect="1" noChangeArrowheads="1"/>
          </p:cNvPicPr>
          <p:nvPr/>
        </p:nvPicPr>
        <p:blipFill>
          <a:blip r:embed="rId2" cstate="print"/>
          <a:srcRect/>
          <a:stretch>
            <a:fillRect/>
          </a:stretch>
        </p:blipFill>
        <p:spPr bwMode="auto">
          <a:xfrm>
            <a:off x="5724128" y="1700808"/>
            <a:ext cx="2653435" cy="3983216"/>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normAutofit/>
          </a:bodyPr>
          <a:lstStyle/>
          <a:p>
            <a:pPr algn="ctr">
              <a:buNone/>
            </a:pPr>
            <a:endParaRPr lang="sl-SI" sz="3200" dirty="0" smtClean="0">
              <a:solidFill>
                <a:srgbClr val="FF0000"/>
              </a:solidFill>
            </a:endParaRPr>
          </a:p>
          <a:p>
            <a:pPr algn="ctr">
              <a:buNone/>
            </a:pPr>
            <a:endParaRPr lang="sl-SI" sz="3200" dirty="0" smtClean="0">
              <a:solidFill>
                <a:srgbClr val="FF0000"/>
              </a:solidFill>
            </a:endParaRPr>
          </a:p>
          <a:p>
            <a:pPr algn="ctr">
              <a:buNone/>
            </a:pPr>
            <a:r>
              <a:rPr lang="sl-SI" sz="3200" dirty="0" smtClean="0">
                <a:solidFill>
                  <a:srgbClr val="FF0000"/>
                </a:solidFill>
              </a:rPr>
              <a:t>Zapomni si tudi naslednje: če boš užival alkoholne pijače, droge in če boš kadil na delovnem mestu, lahko izgubiš službo!</a:t>
            </a:r>
            <a:endParaRPr lang="sl-SI" sz="3200" dirty="0">
              <a:solidFill>
                <a:srgbClr val="FF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grada vsebine 2"/>
          <p:cNvSpPr>
            <a:spLocks noGrp="1"/>
          </p:cNvSpPr>
          <p:nvPr>
            <p:ph idx="1"/>
          </p:nvPr>
        </p:nvSpPr>
        <p:spPr/>
        <p:txBody>
          <a:bodyPr>
            <a:normAutofit/>
          </a:bodyPr>
          <a:lstStyle/>
          <a:p>
            <a:pPr algn="ctr">
              <a:buNone/>
            </a:pPr>
            <a:endParaRPr lang="sl-SI" sz="3600" dirty="0" smtClean="0">
              <a:solidFill>
                <a:srgbClr val="FF0000"/>
              </a:solidFill>
            </a:endParaRPr>
          </a:p>
          <a:p>
            <a:pPr algn="ctr">
              <a:buNone/>
            </a:pPr>
            <a:endParaRPr lang="sl-SI" sz="3600" dirty="0" smtClean="0">
              <a:solidFill>
                <a:srgbClr val="FF0000"/>
              </a:solidFill>
            </a:endParaRPr>
          </a:p>
          <a:p>
            <a:pPr algn="ctr">
              <a:buNone/>
            </a:pPr>
            <a:r>
              <a:rPr lang="sl-SI" sz="3600" dirty="0" smtClean="0">
                <a:solidFill>
                  <a:srgbClr val="FF0000"/>
                </a:solidFill>
              </a:rPr>
              <a:t>VARNO DELAJ IN SREČNO!</a:t>
            </a:r>
            <a:endParaRPr lang="sl-SI" sz="36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5536" y="0"/>
            <a:ext cx="8229600" cy="1484784"/>
          </a:xfrm>
        </p:spPr>
        <p:txBody>
          <a:bodyPr/>
          <a:lstStyle/>
          <a:p>
            <a:r>
              <a:rPr lang="sl-SI" dirty="0" smtClean="0"/>
              <a:t>OBVEZNOSTI DELODAJALCA </a:t>
            </a:r>
            <a:endParaRPr lang="sl-SI" dirty="0"/>
          </a:p>
        </p:txBody>
      </p:sp>
      <p:sp>
        <p:nvSpPr>
          <p:cNvPr id="3" name="Ograda vsebine 2"/>
          <p:cNvSpPr>
            <a:spLocks noGrp="1"/>
          </p:cNvSpPr>
          <p:nvPr>
            <p:ph idx="1"/>
          </p:nvPr>
        </p:nvSpPr>
        <p:spPr>
          <a:xfrm>
            <a:off x="457200" y="1412776"/>
            <a:ext cx="8229600" cy="4911824"/>
          </a:xfrm>
        </p:spPr>
        <p:txBody>
          <a:bodyPr>
            <a:normAutofit lnSpcReduction="10000"/>
          </a:bodyPr>
          <a:lstStyle/>
          <a:p>
            <a:pPr algn="ctr">
              <a:buNone/>
            </a:pPr>
            <a:r>
              <a:rPr lang="sl-SI" dirty="0" smtClean="0"/>
              <a:t>Če še nisi dopolnil 18 let, imaš dodatne pravice in omejitve glede dela. </a:t>
            </a:r>
          </a:p>
          <a:p>
            <a:pPr>
              <a:buNone/>
            </a:pPr>
            <a:r>
              <a:rPr lang="sl-SI" dirty="0" smtClean="0"/>
              <a:t>NE SMEŠ OPRAVLJATI NASLEDNJIH DEL:: </a:t>
            </a:r>
          </a:p>
          <a:p>
            <a:pPr>
              <a:buNone/>
            </a:pPr>
            <a:r>
              <a:rPr lang="sl-SI" dirty="0" smtClean="0"/>
              <a:t>• težkih fizičnih del, </a:t>
            </a:r>
          </a:p>
          <a:p>
            <a:pPr>
              <a:buNone/>
            </a:pPr>
            <a:r>
              <a:rPr lang="sl-SI" dirty="0" smtClean="0"/>
              <a:t>• del pod zemljo ali pod vodo, </a:t>
            </a:r>
          </a:p>
          <a:p>
            <a:pPr>
              <a:buNone/>
            </a:pPr>
            <a:r>
              <a:rPr lang="sl-SI" dirty="0" smtClean="0"/>
              <a:t>• del z viri ioniziranih sevanj (npr. z rentgenskimi žarki),</a:t>
            </a:r>
          </a:p>
          <a:p>
            <a:pPr>
              <a:buNone/>
            </a:pPr>
            <a:r>
              <a:rPr lang="sl-SI" dirty="0" smtClean="0"/>
              <a:t>• del, ki so tvegana za tvoje zdravje zaradi izjemnega mraza, vročine, hrupa ali vibracij,</a:t>
            </a:r>
          </a:p>
          <a:p>
            <a:pPr>
              <a:buNone/>
            </a:pPr>
            <a:r>
              <a:rPr lang="sl-SI" dirty="0" smtClean="0"/>
              <a:t> • del, ki bi kakor koli lahko škodovala tvojemu zdravju in razvoju. </a:t>
            </a:r>
          </a:p>
          <a:p>
            <a:pPr>
              <a:buNone/>
            </a:pPr>
            <a:r>
              <a:rPr lang="sl-SI" dirty="0" smtClean="0">
                <a:solidFill>
                  <a:srgbClr val="FF0000"/>
                </a:solidFill>
              </a:rPr>
              <a:t>Nihče nima pravice, da ti naloži zgoraj našteta dela. </a:t>
            </a:r>
            <a:endParaRPr lang="sl-SI" dirty="0">
              <a:solidFill>
                <a:srgbClr val="FF0000"/>
              </a:solidFill>
            </a:endParaRPr>
          </a:p>
        </p:txBody>
      </p:sp>
      <p:pic>
        <p:nvPicPr>
          <p:cNvPr id="20481" name="Picture 1" descr="C:\Users\Nejc\Desktop\06335eb2650ba145673c187fe697a724.jpg"/>
          <p:cNvPicPr>
            <a:picLocks noChangeAspect="1" noChangeArrowheads="1"/>
          </p:cNvPicPr>
          <p:nvPr/>
        </p:nvPicPr>
        <p:blipFill>
          <a:blip r:embed="rId2" cstate="print"/>
          <a:srcRect/>
          <a:stretch>
            <a:fillRect/>
          </a:stretch>
        </p:blipFill>
        <p:spPr bwMode="auto">
          <a:xfrm>
            <a:off x="6660232" y="1772817"/>
            <a:ext cx="1800200" cy="180297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pPr algn="ctr"/>
            <a:r>
              <a:rPr lang="sl-SI" dirty="0" smtClean="0"/>
              <a:t>PREDPISI, KI UREJAJO DELOVNI ČAS, DOLOČAJO: </a:t>
            </a:r>
            <a:endParaRPr lang="sl-SI" dirty="0"/>
          </a:p>
        </p:txBody>
      </p:sp>
      <p:sp>
        <p:nvSpPr>
          <p:cNvPr id="3" name="Ograda vsebine 2"/>
          <p:cNvSpPr>
            <a:spLocks noGrp="1"/>
          </p:cNvSpPr>
          <p:nvPr>
            <p:ph idx="1"/>
          </p:nvPr>
        </p:nvSpPr>
        <p:spPr/>
        <p:txBody>
          <a:bodyPr>
            <a:normAutofit/>
          </a:bodyPr>
          <a:lstStyle/>
          <a:p>
            <a:pPr>
              <a:buNone/>
            </a:pPr>
            <a:endParaRPr lang="sl-SI" dirty="0" smtClean="0"/>
          </a:p>
          <a:p>
            <a:r>
              <a:rPr lang="sl-SI" dirty="0" smtClean="0"/>
              <a:t>da smeš delati le 8 ur na dan in le 40 ur na teden; </a:t>
            </a:r>
          </a:p>
          <a:p>
            <a:r>
              <a:rPr lang="sl-SI" dirty="0" smtClean="0"/>
              <a:t> da imaš pravico do 30 minut odmora, če delaš vsaj 4 ure in pol na dan; •</a:t>
            </a:r>
          </a:p>
          <a:p>
            <a:r>
              <a:rPr lang="sl-SI" dirty="0" smtClean="0"/>
              <a:t>da moraš vsak dan imeti na voljo za počitek vsaj 12 ur;</a:t>
            </a:r>
          </a:p>
          <a:p>
            <a:r>
              <a:rPr lang="sl-SI" dirty="0" smtClean="0"/>
              <a:t>da ne smeš delati med 22. in 6. uro, </a:t>
            </a:r>
          </a:p>
          <a:p>
            <a:r>
              <a:rPr lang="sl-SI" dirty="0" smtClean="0"/>
              <a:t> izjemoma lahko delaš ponoči, če ni na razpolago polnoletnih oseb, vendar sme biti to le izjemoma </a:t>
            </a:r>
          </a:p>
          <a:p>
            <a:pPr>
              <a:buNone/>
            </a:pPr>
            <a:endParaRPr lang="pl-PL" dirty="0" smtClean="0"/>
          </a:p>
        </p:txBody>
      </p:sp>
      <p:pic>
        <p:nvPicPr>
          <p:cNvPr id="19457" name="Picture 1" descr="C:\Users\Nejc\Desktop\dali-clock.jpg"/>
          <p:cNvPicPr>
            <a:picLocks noChangeAspect="1" noChangeArrowheads="1"/>
          </p:cNvPicPr>
          <p:nvPr/>
        </p:nvPicPr>
        <p:blipFill>
          <a:blip r:embed="rId2" cstate="print"/>
          <a:srcRect/>
          <a:stretch>
            <a:fillRect/>
          </a:stretch>
        </p:blipFill>
        <p:spPr bwMode="auto">
          <a:xfrm>
            <a:off x="971600" y="1124745"/>
            <a:ext cx="1540711" cy="136815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smtClean="0"/>
              <a:t>OPOZORILO</a:t>
            </a:r>
            <a:endParaRPr lang="sl-SI" dirty="0"/>
          </a:p>
        </p:txBody>
      </p:sp>
      <p:sp>
        <p:nvSpPr>
          <p:cNvPr id="3" name="Ograda vsebine 2"/>
          <p:cNvSpPr>
            <a:spLocks noGrp="1"/>
          </p:cNvSpPr>
          <p:nvPr>
            <p:ph idx="1"/>
          </p:nvPr>
        </p:nvSpPr>
        <p:spPr/>
        <p:txBody>
          <a:bodyPr/>
          <a:lstStyle/>
          <a:p>
            <a:pPr algn="ctr"/>
            <a:endParaRPr lang="sl-SI" dirty="0" smtClean="0">
              <a:solidFill>
                <a:srgbClr val="FF0000"/>
              </a:solidFill>
            </a:endParaRPr>
          </a:p>
          <a:p>
            <a:pPr algn="ctr"/>
            <a:endParaRPr lang="sl-SI" dirty="0" smtClean="0">
              <a:solidFill>
                <a:srgbClr val="FF0000"/>
              </a:solidFill>
            </a:endParaRPr>
          </a:p>
          <a:p>
            <a:pPr algn="ctr">
              <a:buNone/>
            </a:pPr>
            <a:r>
              <a:rPr lang="sl-SI" dirty="0" smtClean="0">
                <a:solidFill>
                  <a:srgbClr val="FF0000"/>
                </a:solidFill>
              </a:rPr>
              <a:t>Predpisi določajo, da je prepovedano delo otrok, mlajših od 15 let. </a:t>
            </a:r>
            <a:endParaRPr lang="sl-SI"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476672"/>
            <a:ext cx="8229600" cy="1143000"/>
          </a:xfrm>
        </p:spPr>
        <p:txBody>
          <a:bodyPr/>
          <a:lstStyle/>
          <a:p>
            <a:pPr algn="ctr"/>
            <a:r>
              <a:rPr lang="sl-SI" dirty="0" smtClean="0"/>
              <a:t>TVOJE DOLŽNOSTI</a:t>
            </a:r>
            <a:endParaRPr lang="sl-SI" dirty="0"/>
          </a:p>
        </p:txBody>
      </p:sp>
      <p:sp>
        <p:nvSpPr>
          <p:cNvPr id="3" name="Ograda vsebine 2"/>
          <p:cNvSpPr>
            <a:spLocks noGrp="1"/>
          </p:cNvSpPr>
          <p:nvPr>
            <p:ph idx="1"/>
          </p:nvPr>
        </p:nvSpPr>
        <p:spPr>
          <a:xfrm>
            <a:off x="467544" y="1700808"/>
            <a:ext cx="8229600" cy="4389120"/>
          </a:xfrm>
        </p:spPr>
        <p:txBody>
          <a:bodyPr>
            <a:normAutofit lnSpcReduction="10000"/>
          </a:bodyPr>
          <a:lstStyle/>
          <a:p>
            <a:r>
              <a:rPr lang="sl-SI" dirty="0" smtClean="0"/>
              <a:t>Upoštevati moraš varnostne ukrepe delodajalca in uporabljati sredstva ter opremo za tvojo varnost pri delu. </a:t>
            </a:r>
          </a:p>
          <a:p>
            <a:r>
              <a:rPr lang="sl-SI" dirty="0" smtClean="0"/>
              <a:t>Ob vsaki, tudi najmanjši pomanjkljivosti, škodljivosti, okvari ali o drugem pojavu, ki bi lahko ogrozil tvojo varnost in zdravje, moraš prenehati z delom in nemudoma obvestiti tvoje predpostavljene. </a:t>
            </a:r>
          </a:p>
          <a:p>
            <a:r>
              <a:rPr lang="sl-SI" dirty="0" smtClean="0"/>
              <a:t>Prav tako moraš predpostavljene obvestiti takoj, ko pride do nezgode. </a:t>
            </a:r>
          </a:p>
          <a:p>
            <a:r>
              <a:rPr lang="sl-SI" dirty="0" smtClean="0"/>
              <a:t> Če nevarnih razmer ne odpravijo, moraš obvestiti Inšpektorat Republike Slovenije za delo.</a:t>
            </a:r>
            <a:endParaRPr lang="sl-SI"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smtClean="0"/>
              <a:t>REZILA IN OSTRI PREDMETI</a:t>
            </a:r>
            <a:endParaRPr lang="sl-SI" dirty="0"/>
          </a:p>
        </p:txBody>
      </p:sp>
      <p:sp>
        <p:nvSpPr>
          <p:cNvPr id="3" name="Ograda vsebine 2"/>
          <p:cNvSpPr>
            <a:spLocks noGrp="1"/>
          </p:cNvSpPr>
          <p:nvPr>
            <p:ph idx="1"/>
          </p:nvPr>
        </p:nvSpPr>
        <p:spPr/>
        <p:txBody>
          <a:bodyPr/>
          <a:lstStyle/>
          <a:p>
            <a:r>
              <a:rPr lang="sl-SI" dirty="0" smtClean="0"/>
              <a:t> Če pri svojem delu uporabljaš rezila, prosi, naj ti pokažejo, kako se pravilno uporabljajo. </a:t>
            </a:r>
          </a:p>
          <a:p>
            <a:r>
              <a:rPr lang="sl-SI" dirty="0" smtClean="0"/>
              <a:t>Vedno reži stran od telesa. </a:t>
            </a:r>
          </a:p>
          <a:p>
            <a:r>
              <a:rPr lang="sl-SI" dirty="0" smtClean="0"/>
              <a:t>Rezila naj bodo vedno primerno vzdrževana – čista in dovolj ostra, ker bo uporaba tako varnejša. </a:t>
            </a:r>
          </a:p>
          <a:p>
            <a:r>
              <a:rPr lang="sl-SI" dirty="0" smtClean="0"/>
              <a:t>Tudi o </a:t>
            </a:r>
            <a:r>
              <a:rPr lang="sl-SI" dirty="0" err="1" smtClean="0"/>
              <a:t>najmanši</a:t>
            </a:r>
            <a:r>
              <a:rPr lang="sl-SI" dirty="0" smtClean="0"/>
              <a:t> poškodbi moraš obvestiti</a:t>
            </a:r>
          </a:p>
          <a:p>
            <a:pPr>
              <a:buNone/>
            </a:pPr>
            <a:r>
              <a:rPr lang="sl-SI" dirty="0" smtClean="0"/>
              <a:t>     svojega predpostavljenega( »šefa«)!</a:t>
            </a:r>
          </a:p>
          <a:p>
            <a:endParaRPr lang="sl-SI" dirty="0"/>
          </a:p>
        </p:txBody>
      </p:sp>
      <p:pic>
        <p:nvPicPr>
          <p:cNvPr id="16385" name="Picture 1" descr="C:\Users\Nejc\Desktop\sushi-chef-holding-fish-and-knife_gg90226249.jpg"/>
          <p:cNvPicPr>
            <a:picLocks noChangeAspect="1" noChangeArrowheads="1"/>
          </p:cNvPicPr>
          <p:nvPr/>
        </p:nvPicPr>
        <p:blipFill>
          <a:blip r:embed="rId2" cstate="print"/>
          <a:srcRect/>
          <a:stretch>
            <a:fillRect/>
          </a:stretch>
        </p:blipFill>
        <p:spPr bwMode="auto">
          <a:xfrm>
            <a:off x="7164288" y="3933056"/>
            <a:ext cx="1384250" cy="2453031"/>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476672"/>
            <a:ext cx="8229600" cy="1644792"/>
          </a:xfrm>
        </p:spPr>
        <p:txBody>
          <a:bodyPr/>
          <a:lstStyle/>
          <a:p>
            <a:pPr algn="ctr"/>
            <a:r>
              <a:rPr lang="sl-SI" dirty="0" smtClean="0">
                <a:solidFill>
                  <a:srgbClr val="FF0000"/>
                </a:solidFill>
              </a:rPr>
              <a:t>Prva pomoč</a:t>
            </a:r>
            <a:endParaRPr lang="sl-SI" dirty="0">
              <a:solidFill>
                <a:srgbClr val="FF0000"/>
              </a:solidFill>
            </a:endParaRPr>
          </a:p>
        </p:txBody>
      </p:sp>
      <p:sp>
        <p:nvSpPr>
          <p:cNvPr id="3" name="Ograda vsebine 2"/>
          <p:cNvSpPr>
            <a:spLocks noGrp="1"/>
          </p:cNvSpPr>
          <p:nvPr>
            <p:ph idx="1"/>
          </p:nvPr>
        </p:nvSpPr>
        <p:spPr/>
        <p:txBody>
          <a:bodyPr/>
          <a:lstStyle/>
          <a:p>
            <a:pPr algn="ctr">
              <a:buNone/>
            </a:pPr>
            <a:endParaRPr lang="sl-SI" dirty="0" smtClean="0"/>
          </a:p>
          <a:p>
            <a:pPr algn="ctr">
              <a:buNone/>
            </a:pPr>
            <a:endParaRPr lang="sl-SI" dirty="0" smtClean="0"/>
          </a:p>
          <a:p>
            <a:pPr algn="ctr">
              <a:buNone/>
            </a:pPr>
            <a:endParaRPr lang="sl-SI" dirty="0" smtClean="0"/>
          </a:p>
          <a:p>
            <a:pPr algn="ctr">
              <a:buNone/>
            </a:pPr>
            <a:r>
              <a:rPr lang="sl-SI" dirty="0" smtClean="0"/>
              <a:t>Če se urežeš z rezilom ali ostrim predmetom, pritisni na rano sterilno gazo ali čisto krpo, da ustaviš krvavitev.</a:t>
            </a:r>
            <a:endParaRPr lang="sl-SI" dirty="0"/>
          </a:p>
        </p:txBody>
      </p:sp>
      <p:pic>
        <p:nvPicPr>
          <p:cNvPr id="13313" name="Picture 1" descr="C:\Users\Nejc\Desktop\22682757.jpg"/>
          <p:cNvPicPr>
            <a:picLocks noChangeAspect="1" noChangeArrowheads="1"/>
          </p:cNvPicPr>
          <p:nvPr/>
        </p:nvPicPr>
        <p:blipFill>
          <a:blip r:embed="rId2" cstate="print"/>
          <a:srcRect/>
          <a:stretch>
            <a:fillRect/>
          </a:stretch>
        </p:blipFill>
        <p:spPr bwMode="auto">
          <a:xfrm>
            <a:off x="6588224" y="980728"/>
            <a:ext cx="1660305" cy="166533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smtClean="0"/>
              <a:t>VROČINA, OGENJ, VROČE TEKOČINE</a:t>
            </a:r>
            <a:endParaRPr lang="sl-SI" dirty="0"/>
          </a:p>
        </p:txBody>
      </p:sp>
      <p:sp>
        <p:nvSpPr>
          <p:cNvPr id="3" name="Ograda vsebine 2"/>
          <p:cNvSpPr>
            <a:spLocks noGrp="1"/>
          </p:cNvSpPr>
          <p:nvPr>
            <p:ph idx="1"/>
          </p:nvPr>
        </p:nvSpPr>
        <p:spPr/>
        <p:txBody>
          <a:bodyPr>
            <a:normAutofit fontScale="92500" lnSpcReduction="20000"/>
          </a:bodyPr>
          <a:lstStyle/>
          <a:p>
            <a:r>
              <a:rPr lang="sl-SI" dirty="0" smtClean="0"/>
              <a:t>Pazi, da se ne dotakneš vroče površine. </a:t>
            </a:r>
          </a:p>
          <a:p>
            <a:r>
              <a:rPr lang="sl-SI" dirty="0" smtClean="0"/>
              <a:t> Pazi, da ne prideš v bližino odprtega ognja, ker </a:t>
            </a:r>
          </a:p>
          <a:p>
            <a:pPr>
              <a:buNone/>
            </a:pPr>
            <a:r>
              <a:rPr lang="sl-SI" dirty="0" smtClean="0"/>
              <a:t>     se ti lahko vname obleka. </a:t>
            </a:r>
          </a:p>
          <a:p>
            <a:r>
              <a:rPr lang="sl-SI" dirty="0" smtClean="0"/>
              <a:t>Na novem delovnem mestu si vedno oglej, kje so nameščeni gasilni aparati. </a:t>
            </a:r>
          </a:p>
          <a:p>
            <a:r>
              <a:rPr lang="sl-SI" dirty="0" smtClean="0"/>
              <a:t>Če nastane požar, je treba uporabiti gasilne aparate. Naj ti predpostavljeni ali tisti, ki je zadolžen za varnost pri delu, pokaže, kako delujejo. </a:t>
            </a:r>
          </a:p>
          <a:p>
            <a:r>
              <a:rPr lang="sl-SI" dirty="0" smtClean="0"/>
              <a:t>Če premočno gori, prepusti gašenje strokovnjakom. Ne bodi heroj po nepotrebnem. </a:t>
            </a:r>
          </a:p>
          <a:p>
            <a:r>
              <a:rPr lang="sl-SI" dirty="0" smtClean="0"/>
              <a:t> Paziti moraš, da se ne opečeš z vročimi tekočinami, tudi para je nevarna. </a:t>
            </a:r>
            <a:endParaRPr lang="sl-SI" dirty="0"/>
          </a:p>
        </p:txBody>
      </p:sp>
      <p:pic>
        <p:nvPicPr>
          <p:cNvPr id="15361" name="Picture 1" descr="C:\Users\Nejc\Desktop\images.jpg"/>
          <p:cNvPicPr>
            <a:picLocks noChangeAspect="1" noChangeArrowheads="1"/>
          </p:cNvPicPr>
          <p:nvPr/>
        </p:nvPicPr>
        <p:blipFill>
          <a:blip r:embed="rId2" cstate="print"/>
          <a:srcRect/>
          <a:stretch>
            <a:fillRect/>
          </a:stretch>
        </p:blipFill>
        <p:spPr bwMode="auto">
          <a:xfrm>
            <a:off x="7452320" y="764704"/>
            <a:ext cx="1124955" cy="259228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tek">
  <a:themeElements>
    <a:clrScheme name="Pote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ote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ote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TotalTime>
  <Words>1323</Words>
  <Application>Microsoft Office PowerPoint</Application>
  <PresentationFormat>Diaprojekcija na zaslonu (4:3)</PresentationFormat>
  <Paragraphs>129</Paragraphs>
  <Slides>25</Slides>
  <Notes>1</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25</vt:i4>
      </vt:variant>
    </vt:vector>
  </HeadingPairs>
  <TitlesOfParts>
    <vt:vector size="29" baseType="lpstr">
      <vt:lpstr>Calibri</vt:lpstr>
      <vt:lpstr>Constantia</vt:lpstr>
      <vt:lpstr>Wingdings 2</vt:lpstr>
      <vt:lpstr>Potek</vt:lpstr>
      <vt:lpstr>VAREN ZAČETEK DELA </vt:lpstr>
      <vt:lpstr>TVOJE PRAVICE</vt:lpstr>
      <vt:lpstr>OBVEZNOSTI DELODAJALCA </vt:lpstr>
      <vt:lpstr>PREDPISI, KI UREJAJO DELOVNI ČAS, DOLOČAJO: </vt:lpstr>
      <vt:lpstr>OPOZORILO</vt:lpstr>
      <vt:lpstr>TVOJE DOLŽNOSTI</vt:lpstr>
      <vt:lpstr>REZILA IN OSTRI PREDMETI</vt:lpstr>
      <vt:lpstr>Prva pomoč</vt:lpstr>
      <vt:lpstr>VROČINA, OGENJ, VROČE TEKOČINE</vt:lpstr>
      <vt:lpstr>Prva pomoč</vt:lpstr>
      <vt:lpstr>    KEMIČNE SNOVI</vt:lpstr>
      <vt:lpstr>Prva pomoč</vt:lpstr>
      <vt:lpstr>PADCI</vt:lpstr>
      <vt:lpstr>Prva pomoč</vt:lpstr>
      <vt:lpstr>STROJI</vt:lpstr>
      <vt:lpstr>Prva pomoč</vt:lpstr>
      <vt:lpstr>DVIGOVANJE</vt:lpstr>
      <vt:lpstr>NASILJE</vt:lpstr>
      <vt:lpstr>PowerPointova predstavitev</vt:lpstr>
      <vt:lpstr>OSEBNA VAROVALNA OPREMA</vt:lpstr>
      <vt:lpstr>PowerPointova predstavitev</vt:lpstr>
      <vt:lpstr>PowerPointova predstavitev</vt:lpstr>
      <vt:lpstr>OBLAČILA</vt:lpstr>
      <vt:lpstr>PowerPointova predstavitev</vt:lpstr>
      <vt:lpstr>PowerPointova predstavitev</vt:lpstr>
    </vt:vector>
  </TitlesOfParts>
  <Company>Osebno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VAREN ZAČETEK DELA</dc:title>
  <dc:creator>Nejc N.</dc:creator>
  <cp:lastModifiedBy>Uporabniki</cp:lastModifiedBy>
  <cp:revision>12</cp:revision>
  <dcterms:created xsi:type="dcterms:W3CDTF">2018-11-07T16:33:04Z</dcterms:created>
  <dcterms:modified xsi:type="dcterms:W3CDTF">2020-11-18T16:02:20Z</dcterms:modified>
</cp:coreProperties>
</file>