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6" r:id="rId6"/>
    <p:sldId id="260" r:id="rId7"/>
    <p:sldId id="261" r:id="rId8"/>
    <p:sldId id="262" r:id="rId9"/>
    <p:sldId id="263" r:id="rId10"/>
    <p:sldId id="264" r:id="rId11"/>
    <p:sldId id="265" r:id="rId12"/>
    <p:sldId id="266" r:id="rId13"/>
    <p:sldId id="267" r:id="rId14"/>
    <p:sldId id="277" r:id="rId15"/>
    <p:sldId id="278" r:id="rId16"/>
    <p:sldId id="268" r:id="rId17"/>
    <p:sldId id="269" r:id="rId18"/>
    <p:sldId id="270" r:id="rId19"/>
    <p:sldId id="271" r:id="rId20"/>
    <p:sldId id="272" r:id="rId21"/>
    <p:sldId id="273" r:id="rId22"/>
    <p:sldId id="274" r:id="rId23"/>
    <p:sldId id="275" r:id="rId24"/>
    <p:sldId id="280" r:id="rId25"/>
    <p:sldId id="281" r:id="rId26"/>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bg>
      <p:bgRef idx="1002">
        <a:schemeClr val="bg1"/>
      </p:bgRef>
    </p:bg>
    <p:spTree>
      <p:nvGrpSpPr>
        <p:cNvPr id="1" name=""/>
        <p:cNvGrpSpPr/>
        <p:nvPr/>
      </p:nvGrpSpPr>
      <p:grpSpPr>
        <a:xfrm>
          <a:off x="0" y="0"/>
          <a:ext cx="0" cy="0"/>
          <a:chOff x="0" y="0"/>
          <a:chExt cx="0" cy="0"/>
        </a:xfrm>
      </p:grpSpPr>
      <p:sp>
        <p:nvSpPr>
          <p:cNvPr id="8" name="Pravokotnik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aven konek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Naslov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sl-SI" smtClean="0"/>
              <a:t>Kliknite, če želite urediti slog naslova matrice</a:t>
            </a:r>
            <a:endParaRPr kumimoji="0" lang="en-US"/>
          </a:p>
        </p:txBody>
      </p:sp>
      <p:sp>
        <p:nvSpPr>
          <p:cNvPr id="25" name="Podnaslov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sl-SI" smtClean="0"/>
              <a:t>Kliknite, če želite urediti slog podnaslova matrice</a:t>
            </a:r>
            <a:endParaRPr kumimoji="0" lang="en-US"/>
          </a:p>
        </p:txBody>
      </p:sp>
      <p:sp>
        <p:nvSpPr>
          <p:cNvPr id="31" name="Ograda datuma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FB24F32-FBB6-496A-8A23-4E40803A1313}" type="datetimeFigureOut">
              <a:rPr lang="sl-SI" smtClean="0"/>
              <a:t>18.11.2020</a:t>
            </a:fld>
            <a:endParaRPr lang="sl-SI"/>
          </a:p>
        </p:txBody>
      </p:sp>
      <p:sp>
        <p:nvSpPr>
          <p:cNvPr id="18" name="Ograda no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sl-SI"/>
          </a:p>
        </p:txBody>
      </p:sp>
      <p:sp>
        <p:nvSpPr>
          <p:cNvPr id="29" name="Ograda številke diapozitiva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846CC65-D162-40DA-ADE2-76F7DDA41C40}" type="slidenum">
              <a:rPr lang="sl-SI" smtClean="0"/>
              <a:t>‹#›</a:t>
            </a:fld>
            <a:endParaRPr lang="sl-SI"/>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smtClean="0"/>
              <a:t>Kliknite, če želite urediti slog naslova matrice</a:t>
            </a:r>
            <a:endParaRPr kumimoji="0" lang="en-US"/>
          </a:p>
        </p:txBody>
      </p:sp>
      <p:sp>
        <p:nvSpPr>
          <p:cNvPr id="3" name="Ograda navpičnega besedila 2"/>
          <p:cNvSpPr>
            <a:spLocks noGrp="1"/>
          </p:cNvSpPr>
          <p:nvPr>
            <p:ph type="body" orient="vert" idx="1"/>
          </p:nvPr>
        </p:nvSpPr>
        <p:spPr/>
        <p:txBody>
          <a:bodyPr vert="eaVer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AFB24F32-FBB6-496A-8A23-4E40803A1313}" type="datetimeFigureOut">
              <a:rPr lang="sl-SI" smtClean="0"/>
              <a:t>18.11.2020</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B846CC65-D162-40DA-ADE2-76F7DDA41C40}" type="slidenum">
              <a:rPr lang="sl-SI" smtClean="0"/>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553200" y="274955"/>
            <a:ext cx="1524000" cy="5851525"/>
          </a:xfrm>
        </p:spPr>
        <p:txBody>
          <a:bodyPr vert="eaVert" anchor="t"/>
          <a:lstStyle/>
          <a:p>
            <a:r>
              <a:rPr kumimoji="0" lang="sl-SI" smtClean="0"/>
              <a:t>Kliknite, če želite urediti slog naslova matrice</a:t>
            </a:r>
            <a:endParaRPr kumimoji="0" lang="en-US"/>
          </a:p>
        </p:txBody>
      </p:sp>
      <p:sp>
        <p:nvSpPr>
          <p:cNvPr id="3" name="Ograda navpičnega besedila 2"/>
          <p:cNvSpPr>
            <a:spLocks noGrp="1"/>
          </p:cNvSpPr>
          <p:nvPr>
            <p:ph type="body" orient="vert" idx="1"/>
          </p:nvPr>
        </p:nvSpPr>
        <p:spPr>
          <a:xfrm>
            <a:off x="457200" y="274642"/>
            <a:ext cx="6019800" cy="5851525"/>
          </a:xfrm>
        </p:spPr>
        <p:txBody>
          <a:bodyPr vert="eaVer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a:xfrm>
            <a:off x="4242816" y="6557946"/>
            <a:ext cx="2002464" cy="226902"/>
          </a:xfrm>
        </p:spPr>
        <p:txBody>
          <a:bodyPr/>
          <a:lstStyle/>
          <a:p>
            <a:fld id="{AFB24F32-FBB6-496A-8A23-4E40803A1313}" type="datetimeFigureOut">
              <a:rPr lang="sl-SI" smtClean="0"/>
              <a:t>18.11.2020</a:t>
            </a:fld>
            <a:endParaRPr lang="sl-SI"/>
          </a:p>
        </p:txBody>
      </p:sp>
      <p:sp>
        <p:nvSpPr>
          <p:cNvPr id="5" name="Ograda noge 4"/>
          <p:cNvSpPr>
            <a:spLocks noGrp="1"/>
          </p:cNvSpPr>
          <p:nvPr>
            <p:ph type="ftr" sz="quarter" idx="11"/>
          </p:nvPr>
        </p:nvSpPr>
        <p:spPr>
          <a:xfrm>
            <a:off x="457200" y="6556248"/>
            <a:ext cx="3657600" cy="228600"/>
          </a:xfrm>
        </p:spPr>
        <p:txBody>
          <a:bodyPr/>
          <a:lstStyle/>
          <a:p>
            <a:endParaRPr lang="sl-SI"/>
          </a:p>
        </p:txBody>
      </p:sp>
      <p:sp>
        <p:nvSpPr>
          <p:cNvPr id="6" name="Ograda številke diapozitiva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846CC65-D162-40DA-ADE2-76F7DDA41C40}" type="slidenum">
              <a:rPr lang="sl-SI" smtClean="0"/>
              <a:t>‹#›</a:t>
            </a:fld>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smtClean="0"/>
              <a:t>Kliknite, če želite urediti slog naslova matrice</a:t>
            </a:r>
            <a:endParaRPr kumimoji="0" lang="en-US"/>
          </a:p>
        </p:txBody>
      </p:sp>
      <p:sp>
        <p:nvSpPr>
          <p:cNvPr id="3" name="Ograda vsebine 2"/>
          <p:cNvSpPr>
            <a:spLocks noGrp="1"/>
          </p:cNvSpPr>
          <p:nvPr>
            <p:ph idx="1"/>
          </p:nvPr>
        </p:nvSpPr>
        <p:spPr/>
        <p:txBody>
          <a:bodyPr/>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AFB24F32-FBB6-496A-8A23-4E40803A1313}" type="datetimeFigureOut">
              <a:rPr lang="sl-SI" smtClean="0"/>
              <a:t>18.11.2020</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B846CC65-D162-40DA-ADE2-76F7DDA41C40}" type="slidenum">
              <a:rPr lang="sl-SI" smtClean="0"/>
              <a:t>‹#›</a:t>
            </a:fld>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bg>
      <p:bgRef idx="1001">
        <a:schemeClr val="bg1"/>
      </p:bgRef>
    </p:bg>
    <p:spTree>
      <p:nvGrpSpPr>
        <p:cNvPr id="1" name=""/>
        <p:cNvGrpSpPr/>
        <p:nvPr/>
      </p:nvGrpSpPr>
      <p:grpSpPr>
        <a:xfrm>
          <a:off x="0" y="0"/>
          <a:ext cx="0" cy="0"/>
          <a:chOff x="0" y="0"/>
          <a:chExt cx="0" cy="0"/>
        </a:xfrm>
      </p:grpSpPr>
      <p:sp>
        <p:nvSpPr>
          <p:cNvPr id="2" name="Naslov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sl-SI" smtClean="0"/>
              <a:t>Kliknite, če želite urediti slog naslova matrice</a:t>
            </a:r>
            <a:endParaRPr kumimoji="0" lang="en-US"/>
          </a:p>
        </p:txBody>
      </p:sp>
      <p:sp>
        <p:nvSpPr>
          <p:cNvPr id="3" name="Ograda besedila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sl-SI" smtClean="0"/>
              <a:t>Kliknite, če želite urediti sloge besedila matrice</a:t>
            </a:r>
          </a:p>
        </p:txBody>
      </p:sp>
      <p:sp>
        <p:nvSpPr>
          <p:cNvPr id="4" name="Ograda datuma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FB24F32-FBB6-496A-8A23-4E40803A1313}" type="datetimeFigureOut">
              <a:rPr lang="sl-SI" smtClean="0"/>
              <a:t>18.11.2020</a:t>
            </a:fld>
            <a:endParaRPr lang="sl-SI"/>
          </a:p>
        </p:txBody>
      </p:sp>
      <p:sp>
        <p:nvSpPr>
          <p:cNvPr id="5" name="Ograda no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sl-SI"/>
          </a:p>
        </p:txBody>
      </p:sp>
      <p:sp>
        <p:nvSpPr>
          <p:cNvPr id="6" name="Ograda številke diapozitiva 5"/>
          <p:cNvSpPr>
            <a:spLocks noGrp="1"/>
          </p:cNvSpPr>
          <p:nvPr>
            <p:ph type="sldNum" sz="quarter" idx="12"/>
          </p:nvPr>
        </p:nvSpPr>
        <p:spPr>
          <a:xfrm>
            <a:off x="6733952" y="6555112"/>
            <a:ext cx="588336" cy="228600"/>
          </a:xfrm>
        </p:spPr>
        <p:txBody>
          <a:bodyPr/>
          <a:lstStyle/>
          <a:p>
            <a:fld id="{B846CC65-D162-40DA-ADE2-76F7DDA41C40}" type="slidenum">
              <a:rPr lang="sl-SI" smtClean="0"/>
              <a:t>‹#›</a:t>
            </a:fld>
            <a:endParaRPr lang="sl-SI"/>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a:xfrm>
            <a:off x="457200" y="320040"/>
            <a:ext cx="7242048" cy="1143000"/>
          </a:xfrm>
        </p:spPr>
        <p:txBody>
          <a:bodyPr/>
          <a:lstStyle/>
          <a:p>
            <a:r>
              <a:rPr kumimoji="0" lang="sl-SI" smtClean="0"/>
              <a:t>Kliknite, če želite urediti slog naslova matrice</a:t>
            </a:r>
            <a:endParaRPr kumimoji="0" lang="en-US"/>
          </a:p>
        </p:txBody>
      </p:sp>
      <p:sp>
        <p:nvSpPr>
          <p:cNvPr id="3" name="Ograda vsebine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vsebine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5" name="Ograda datuma 4"/>
          <p:cNvSpPr>
            <a:spLocks noGrp="1"/>
          </p:cNvSpPr>
          <p:nvPr>
            <p:ph type="dt" sz="half" idx="10"/>
          </p:nvPr>
        </p:nvSpPr>
        <p:spPr/>
        <p:txBody>
          <a:bodyPr/>
          <a:lstStyle/>
          <a:p>
            <a:fld id="{AFB24F32-FBB6-496A-8A23-4E40803A1313}" type="datetimeFigureOut">
              <a:rPr lang="sl-SI" smtClean="0"/>
              <a:t>18.11.2020</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B846CC65-D162-40DA-ADE2-76F7DDA41C40}" type="slidenum">
              <a:rPr lang="sl-SI" smtClean="0"/>
              <a:t>‹#›</a:t>
            </a:fld>
            <a:endParaRPr lang="sl-S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457200" y="320040"/>
            <a:ext cx="7242048" cy="1143000"/>
          </a:xfrm>
        </p:spPr>
        <p:txBody>
          <a:bodyPr anchor="b"/>
          <a:lstStyle>
            <a:lvl1pPr>
              <a:defRPr/>
            </a:lvl1pPr>
            <a:extLst/>
          </a:lstStyle>
          <a:p>
            <a:r>
              <a:rPr kumimoji="0" lang="sl-SI" smtClean="0"/>
              <a:t>Kliknite, če želite urediti slog naslova matrice</a:t>
            </a:r>
            <a:endParaRPr kumimoji="0" lang="en-US"/>
          </a:p>
        </p:txBody>
      </p:sp>
      <p:sp>
        <p:nvSpPr>
          <p:cNvPr id="3" name="Ograda besedila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sl-SI" smtClean="0"/>
              <a:t>Kliknite, če želite urediti sloge besedila matrice</a:t>
            </a:r>
          </a:p>
        </p:txBody>
      </p:sp>
      <p:sp>
        <p:nvSpPr>
          <p:cNvPr id="4" name="Ograda besedila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sl-SI" smtClean="0"/>
              <a:t>Kliknite, če želite urediti sloge besedila matrice</a:t>
            </a:r>
          </a:p>
        </p:txBody>
      </p:sp>
      <p:sp>
        <p:nvSpPr>
          <p:cNvPr id="5" name="Ograda vsebine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6" name="Ograda vsebine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7" name="Ograda datuma 6"/>
          <p:cNvSpPr>
            <a:spLocks noGrp="1"/>
          </p:cNvSpPr>
          <p:nvPr>
            <p:ph type="dt" sz="half" idx="10"/>
          </p:nvPr>
        </p:nvSpPr>
        <p:spPr/>
        <p:txBody>
          <a:bodyPr/>
          <a:lstStyle/>
          <a:p>
            <a:fld id="{AFB24F32-FBB6-496A-8A23-4E40803A1313}" type="datetimeFigureOut">
              <a:rPr lang="sl-SI" smtClean="0"/>
              <a:t>18.11.2020</a:t>
            </a:fld>
            <a:endParaRPr lang="sl-SI"/>
          </a:p>
        </p:txBody>
      </p:sp>
      <p:sp>
        <p:nvSpPr>
          <p:cNvPr id="8" name="Ograda noge 7"/>
          <p:cNvSpPr>
            <a:spLocks noGrp="1"/>
          </p:cNvSpPr>
          <p:nvPr>
            <p:ph type="ftr" sz="quarter" idx="11"/>
          </p:nvPr>
        </p:nvSpPr>
        <p:spPr/>
        <p:txBody>
          <a:bodyPr/>
          <a:lstStyle/>
          <a:p>
            <a:endParaRPr lang="sl-SI"/>
          </a:p>
        </p:txBody>
      </p:sp>
      <p:sp>
        <p:nvSpPr>
          <p:cNvPr id="9" name="Ograda številke diapozitiva 8"/>
          <p:cNvSpPr>
            <a:spLocks noGrp="1"/>
          </p:cNvSpPr>
          <p:nvPr>
            <p:ph type="sldNum" sz="quarter" idx="12"/>
          </p:nvPr>
        </p:nvSpPr>
        <p:spPr/>
        <p:txBody>
          <a:bodyPr/>
          <a:lstStyle/>
          <a:p>
            <a:fld id="{B846CC65-D162-40DA-ADE2-76F7DDA41C40}" type="slidenum">
              <a:rPr lang="sl-SI" smtClean="0"/>
              <a:t>‹#›</a:t>
            </a:fld>
            <a:endParaRPr lang="sl-S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a:xfrm>
            <a:off x="457200" y="320040"/>
            <a:ext cx="7242048" cy="1143000"/>
          </a:xfrm>
        </p:spPr>
        <p:txBody>
          <a:bodyPr/>
          <a:lstStyle/>
          <a:p>
            <a:r>
              <a:rPr kumimoji="0" lang="sl-SI" smtClean="0"/>
              <a:t>Kliknite, če želite urediti slog naslova matrice</a:t>
            </a:r>
            <a:endParaRPr kumimoji="0" lang="en-US"/>
          </a:p>
        </p:txBody>
      </p:sp>
      <p:sp>
        <p:nvSpPr>
          <p:cNvPr id="3" name="Ograda datuma 2"/>
          <p:cNvSpPr>
            <a:spLocks noGrp="1"/>
          </p:cNvSpPr>
          <p:nvPr>
            <p:ph type="dt" sz="half" idx="10"/>
          </p:nvPr>
        </p:nvSpPr>
        <p:spPr/>
        <p:txBody>
          <a:bodyPr/>
          <a:lstStyle/>
          <a:p>
            <a:fld id="{AFB24F32-FBB6-496A-8A23-4E40803A1313}" type="datetimeFigureOut">
              <a:rPr lang="sl-SI" smtClean="0"/>
              <a:t>18.11.2020</a:t>
            </a:fld>
            <a:endParaRPr lang="sl-SI"/>
          </a:p>
        </p:txBody>
      </p:sp>
      <p:sp>
        <p:nvSpPr>
          <p:cNvPr id="4" name="Ograda noge 3"/>
          <p:cNvSpPr>
            <a:spLocks noGrp="1"/>
          </p:cNvSpPr>
          <p:nvPr>
            <p:ph type="ftr" sz="quarter" idx="11"/>
          </p:nvPr>
        </p:nvSpPr>
        <p:spPr/>
        <p:txBody>
          <a:bodyPr/>
          <a:lstStyle/>
          <a:p>
            <a:endParaRPr lang="sl-SI"/>
          </a:p>
        </p:txBody>
      </p:sp>
      <p:sp>
        <p:nvSpPr>
          <p:cNvPr id="5" name="Ograda številke diapozitiva 4"/>
          <p:cNvSpPr>
            <a:spLocks noGrp="1"/>
          </p:cNvSpPr>
          <p:nvPr>
            <p:ph type="sldNum" sz="quarter" idx="12"/>
          </p:nvPr>
        </p:nvSpPr>
        <p:spPr/>
        <p:txBody>
          <a:bodyPr/>
          <a:lstStyle/>
          <a:p>
            <a:fld id="{B846CC65-D162-40DA-ADE2-76F7DDA41C40}" type="slidenum">
              <a:rPr lang="sl-SI" smtClean="0"/>
              <a:t>‹#›</a:t>
            </a:fld>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1"/>
          <p:cNvSpPr>
            <a:spLocks noGrp="1"/>
          </p:cNvSpPr>
          <p:nvPr>
            <p:ph type="dt" sz="half" idx="10"/>
          </p:nvPr>
        </p:nvSpPr>
        <p:spPr/>
        <p:txBody>
          <a:bodyPr/>
          <a:lstStyle>
            <a:lvl1pPr>
              <a:defRPr>
                <a:solidFill>
                  <a:schemeClr val="tx2"/>
                </a:solidFill>
              </a:defRPr>
            </a:lvl1pPr>
            <a:extLst/>
          </a:lstStyle>
          <a:p>
            <a:fld id="{AFB24F32-FBB6-496A-8A23-4E40803A1313}" type="datetimeFigureOut">
              <a:rPr lang="sl-SI" smtClean="0"/>
              <a:t>18.11.2020</a:t>
            </a:fld>
            <a:endParaRPr lang="sl-SI"/>
          </a:p>
        </p:txBody>
      </p:sp>
      <p:sp>
        <p:nvSpPr>
          <p:cNvPr id="3" name="Ograda noge 2"/>
          <p:cNvSpPr>
            <a:spLocks noGrp="1"/>
          </p:cNvSpPr>
          <p:nvPr>
            <p:ph type="ftr" sz="quarter" idx="11"/>
          </p:nvPr>
        </p:nvSpPr>
        <p:spPr/>
        <p:txBody>
          <a:bodyPr/>
          <a:lstStyle>
            <a:lvl1pPr>
              <a:defRPr>
                <a:solidFill>
                  <a:schemeClr val="tx2"/>
                </a:solidFill>
              </a:defRPr>
            </a:lvl1pPr>
            <a:extLst/>
          </a:lstStyle>
          <a:p>
            <a:endParaRPr lang="sl-SI"/>
          </a:p>
        </p:txBody>
      </p:sp>
      <p:sp>
        <p:nvSpPr>
          <p:cNvPr id="4" name="Ograda številke diapozitiva 3"/>
          <p:cNvSpPr>
            <a:spLocks noGrp="1"/>
          </p:cNvSpPr>
          <p:nvPr>
            <p:ph type="sldNum" sz="quarter" idx="12"/>
          </p:nvPr>
        </p:nvSpPr>
        <p:spPr/>
        <p:txBody>
          <a:bodyPr/>
          <a:lstStyle/>
          <a:p>
            <a:fld id="{B846CC65-D162-40DA-ADE2-76F7DDA41C40}" type="slidenum">
              <a:rPr lang="sl-SI" smtClean="0"/>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sl-SI" smtClean="0"/>
              <a:t>Kliknite, če želite urediti slog naslova matrice</a:t>
            </a:r>
            <a:endParaRPr kumimoji="0" lang="en-US"/>
          </a:p>
        </p:txBody>
      </p:sp>
      <p:sp>
        <p:nvSpPr>
          <p:cNvPr id="3" name="Ograda besedila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sl-SI" smtClean="0"/>
              <a:t>Kliknite, če želite urediti sloge besedila matrice</a:t>
            </a:r>
          </a:p>
        </p:txBody>
      </p:sp>
      <p:sp>
        <p:nvSpPr>
          <p:cNvPr id="4" name="Ograda vsebine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5" name="Ograda datuma 4"/>
          <p:cNvSpPr>
            <a:spLocks noGrp="1"/>
          </p:cNvSpPr>
          <p:nvPr>
            <p:ph type="dt" sz="half" idx="10"/>
          </p:nvPr>
        </p:nvSpPr>
        <p:spPr/>
        <p:txBody>
          <a:bodyPr/>
          <a:lstStyle/>
          <a:p>
            <a:fld id="{AFB24F32-FBB6-496A-8A23-4E40803A1313}" type="datetimeFigureOut">
              <a:rPr lang="sl-SI" smtClean="0"/>
              <a:t>18.11.2020</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B846CC65-D162-40DA-ADE2-76F7DDA41C40}" type="slidenum">
              <a:rPr lang="sl-SI" smtClean="0"/>
              <a:t>‹#›</a:t>
            </a:fld>
            <a:endParaRPr lang="sl-S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bg>
      <p:bgRef idx="1002">
        <a:schemeClr val="bg2"/>
      </p:bgRef>
    </p:bg>
    <p:spTree>
      <p:nvGrpSpPr>
        <p:cNvPr id="1" name=""/>
        <p:cNvGrpSpPr/>
        <p:nvPr/>
      </p:nvGrpSpPr>
      <p:grpSpPr>
        <a:xfrm>
          <a:off x="0" y="0"/>
          <a:ext cx="0" cy="0"/>
          <a:chOff x="0" y="0"/>
          <a:chExt cx="0" cy="0"/>
        </a:xfrm>
      </p:grpSpPr>
      <p:sp>
        <p:nvSpPr>
          <p:cNvPr id="8" name="Pravokotnik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Pravokotnik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slov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sl-SI" smtClean="0"/>
              <a:t>Kliknite, če želite urediti slog naslova matrice</a:t>
            </a:r>
            <a:endParaRPr kumimoji="0" lang="en-US" dirty="0"/>
          </a:p>
        </p:txBody>
      </p:sp>
      <p:sp>
        <p:nvSpPr>
          <p:cNvPr id="4" name="Ograda besedila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sl-SI" smtClean="0"/>
              <a:t>Kliknite, če želite urediti sloge besedila matrice</a:t>
            </a:r>
          </a:p>
        </p:txBody>
      </p:sp>
      <p:sp>
        <p:nvSpPr>
          <p:cNvPr id="5" name="Ograda datuma 4"/>
          <p:cNvSpPr>
            <a:spLocks noGrp="1"/>
          </p:cNvSpPr>
          <p:nvPr>
            <p:ph type="dt" sz="half" idx="10"/>
          </p:nvPr>
        </p:nvSpPr>
        <p:spPr/>
        <p:txBody>
          <a:bodyPr/>
          <a:lstStyle/>
          <a:p>
            <a:fld id="{AFB24F32-FBB6-496A-8A23-4E40803A1313}" type="datetimeFigureOut">
              <a:rPr lang="sl-SI" smtClean="0"/>
              <a:t>18.11.2020</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B846CC65-D162-40DA-ADE2-76F7DDA41C40}" type="slidenum">
              <a:rPr lang="sl-SI" smtClean="0"/>
              <a:t>‹#›</a:t>
            </a:fld>
            <a:endParaRPr lang="sl-SI"/>
          </a:p>
        </p:txBody>
      </p:sp>
      <p:sp>
        <p:nvSpPr>
          <p:cNvPr id="10" name="Ograda slik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sl-SI" smtClean="0"/>
              <a:t>Kliknite ikono, če želite dodati sliko</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Pravokotnik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Ograda naslova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sl-SI" smtClean="0"/>
              <a:t>Kliknite, če želite urediti slog naslova matrice</a:t>
            </a:r>
            <a:endParaRPr kumimoji="0" lang="en-US"/>
          </a:p>
        </p:txBody>
      </p:sp>
      <p:sp>
        <p:nvSpPr>
          <p:cNvPr id="31" name="Ograda besedila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sl-SI" smtClean="0"/>
              <a:t>Kliknite, če želite urediti sloge besedila matrice</a:t>
            </a:r>
          </a:p>
          <a:p>
            <a:pPr lvl="1" eaLnBrk="1" latinLnBrk="0" hangingPunct="1"/>
            <a:r>
              <a:rPr kumimoji="0" lang="sl-SI" smtClean="0"/>
              <a:t>Druga raven</a:t>
            </a:r>
          </a:p>
          <a:p>
            <a:pPr lvl="2" eaLnBrk="1" latinLnBrk="0" hangingPunct="1"/>
            <a:r>
              <a:rPr kumimoji="0" lang="sl-SI" smtClean="0"/>
              <a:t>Tretja raven</a:t>
            </a:r>
          </a:p>
          <a:p>
            <a:pPr lvl="3" eaLnBrk="1" latinLnBrk="0" hangingPunct="1"/>
            <a:r>
              <a:rPr kumimoji="0" lang="sl-SI" smtClean="0"/>
              <a:t>Četrta raven</a:t>
            </a:r>
          </a:p>
          <a:p>
            <a:pPr lvl="4" eaLnBrk="1" latinLnBrk="0" hangingPunct="1"/>
            <a:r>
              <a:rPr kumimoji="0" lang="sl-SI" smtClean="0"/>
              <a:t>Peta raven</a:t>
            </a:r>
            <a:endParaRPr kumimoji="0" lang="en-US"/>
          </a:p>
        </p:txBody>
      </p:sp>
      <p:sp>
        <p:nvSpPr>
          <p:cNvPr id="27" name="Ograda datuma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FB24F32-FBB6-496A-8A23-4E40803A1313}" type="datetimeFigureOut">
              <a:rPr lang="sl-SI" smtClean="0"/>
              <a:t>18.11.2020</a:t>
            </a:fld>
            <a:endParaRPr lang="sl-SI"/>
          </a:p>
        </p:txBody>
      </p:sp>
      <p:sp>
        <p:nvSpPr>
          <p:cNvPr id="4" name="Ograda no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sl-SI"/>
          </a:p>
        </p:txBody>
      </p:sp>
      <p:sp>
        <p:nvSpPr>
          <p:cNvPr id="16" name="Ograda številke diapozitiva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846CC65-D162-40DA-ADE2-76F7DDA41C40}" type="slidenum">
              <a:rPr lang="sl-SI" smtClean="0"/>
              <a:t>‹#›</a:t>
            </a:fld>
            <a:endParaRPr lang="sl-SI"/>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pPr algn="ctr"/>
            <a:r>
              <a:rPr lang="sl-SI" dirty="0" smtClean="0"/>
              <a:t>PRAVILA VEDENJA NA DELOVNEM MESTU</a:t>
            </a:r>
            <a:endParaRPr lang="sl-SI" dirty="0"/>
          </a:p>
        </p:txBody>
      </p:sp>
      <p:sp>
        <p:nvSpPr>
          <p:cNvPr id="3" name="Podnaslov 2"/>
          <p:cNvSpPr>
            <a:spLocks noGrp="1"/>
          </p:cNvSpPr>
          <p:nvPr>
            <p:ph type="subTitle" idx="1"/>
          </p:nvPr>
        </p:nvSpPr>
        <p:spPr>
          <a:xfrm>
            <a:off x="3354442" y="3539864"/>
            <a:ext cx="5394022" cy="2841464"/>
          </a:xfrm>
        </p:spPr>
        <p:txBody>
          <a:bodyPr>
            <a:normAutofit/>
          </a:bodyPr>
          <a:lstStyle/>
          <a:p>
            <a:pPr algn="ctr"/>
            <a:r>
              <a:rPr lang="sl-SI" dirty="0" smtClean="0"/>
              <a:t>… ko sem na praktičnem usposabljanju, počitniškem delu ali v službi, </a:t>
            </a:r>
            <a:r>
              <a:rPr lang="sl-SI" dirty="0" err="1" smtClean="0"/>
              <a:t>nenazadnje</a:t>
            </a:r>
            <a:r>
              <a:rPr lang="sl-SI" dirty="0" smtClean="0"/>
              <a:t> tudi v šoli…</a:t>
            </a:r>
          </a:p>
          <a:p>
            <a:endParaRPr lang="sl-SI" dirty="0" smtClean="0"/>
          </a:p>
          <a:p>
            <a:endParaRPr lang="sl-SI" dirty="0" smtClean="0"/>
          </a:p>
          <a:p>
            <a:r>
              <a:rPr lang="sl-SI" sz="1400" dirty="0" smtClean="0"/>
              <a:t>Pripravila: Mojca Nučič, univ.dipl.soc.</a:t>
            </a:r>
            <a:endParaRPr lang="sl-SI" sz="1400" dirty="0"/>
          </a:p>
        </p:txBody>
      </p:sp>
      <p:pic>
        <p:nvPicPr>
          <p:cNvPr id="1026" name="Picture 2" descr="C:\Users\Nejc\Desktop\images.png"/>
          <p:cNvPicPr>
            <a:picLocks noChangeAspect="1" noChangeArrowheads="1"/>
          </p:cNvPicPr>
          <p:nvPr/>
        </p:nvPicPr>
        <p:blipFill>
          <a:blip r:embed="rId2" cstate="print"/>
          <a:srcRect/>
          <a:stretch>
            <a:fillRect/>
          </a:stretch>
        </p:blipFill>
        <p:spPr bwMode="auto">
          <a:xfrm>
            <a:off x="539552" y="1556792"/>
            <a:ext cx="1838038" cy="336604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dirty="0" smtClean="0"/>
              <a:t>SPOZNAM SE S SVOJIM DELOVNIM MESTOM IN S SVOJIMI NALOGAMI</a:t>
            </a:r>
            <a:endParaRPr lang="sl-SI" dirty="0"/>
          </a:p>
        </p:txBody>
      </p:sp>
      <p:sp>
        <p:nvSpPr>
          <p:cNvPr id="3" name="Ograda vsebine 2"/>
          <p:cNvSpPr>
            <a:spLocks noGrp="1"/>
          </p:cNvSpPr>
          <p:nvPr>
            <p:ph idx="1"/>
          </p:nvPr>
        </p:nvSpPr>
        <p:spPr/>
        <p:txBody>
          <a:bodyPr/>
          <a:lstStyle/>
          <a:p>
            <a:r>
              <a:rPr lang="sl-SI" dirty="0" smtClean="0"/>
              <a:t>Prosim nekoga, da mi razkaže prostore (kje se dela, kje se malica, kje je </a:t>
            </a:r>
            <a:r>
              <a:rPr lang="sl-SI" dirty="0" err="1" smtClean="0"/>
              <a:t>wc</a:t>
            </a:r>
            <a:r>
              <a:rPr lang="sl-SI" dirty="0" smtClean="0"/>
              <a:t>, kje je garderoba).</a:t>
            </a:r>
          </a:p>
          <a:p>
            <a:r>
              <a:rPr lang="sl-SI" dirty="0" smtClean="0"/>
              <a:t>Prosim za natančna navodila ( kaj je moje delo, kakšne so moje naloge).</a:t>
            </a:r>
          </a:p>
          <a:p>
            <a:r>
              <a:rPr lang="sl-SI" dirty="0" smtClean="0"/>
              <a:t>Pozanimam se, kakšna so primerna oblačila in obutev za delovno mesto.</a:t>
            </a:r>
          </a:p>
          <a:p>
            <a:r>
              <a:rPr lang="sl-SI" dirty="0" smtClean="0"/>
              <a:t>Pozanimam se za urnik dela (kdaj prihajam, kdaj odhajam, kdaj sem prost).</a:t>
            </a:r>
          </a:p>
          <a:p>
            <a:r>
              <a:rPr lang="sl-SI" b="1" dirty="0" smtClean="0"/>
              <a:t>Če česa ne razumem vedno vprašam!</a:t>
            </a:r>
            <a:endParaRPr lang="sl-SI"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pPr algn="ctr"/>
            <a:r>
              <a:rPr lang="sl-SI" dirty="0" smtClean="0"/>
              <a:t>PRAVILA  vedenja NA DEL. MESTU</a:t>
            </a:r>
            <a:br>
              <a:rPr lang="sl-SI" dirty="0" smtClean="0"/>
            </a:br>
            <a:r>
              <a:rPr lang="sl-SI" dirty="0" smtClean="0"/>
              <a:t>-ČAS-</a:t>
            </a:r>
            <a:endParaRPr lang="sl-SI" dirty="0"/>
          </a:p>
        </p:txBody>
      </p:sp>
      <p:sp>
        <p:nvSpPr>
          <p:cNvPr id="3" name="Ograda vsebine 2"/>
          <p:cNvSpPr>
            <a:spLocks noGrp="1"/>
          </p:cNvSpPr>
          <p:nvPr>
            <p:ph idx="1"/>
          </p:nvPr>
        </p:nvSpPr>
        <p:spPr/>
        <p:txBody>
          <a:bodyPr/>
          <a:lstStyle/>
          <a:p>
            <a:r>
              <a:rPr lang="sl-SI" dirty="0" smtClean="0"/>
              <a:t>Na delo prihajam točno.</a:t>
            </a:r>
          </a:p>
          <a:p>
            <a:r>
              <a:rPr lang="sl-SI" dirty="0" smtClean="0"/>
              <a:t>Iz dela odhajam ob dogovorjeni uri.</a:t>
            </a:r>
          </a:p>
          <a:p>
            <a:r>
              <a:rPr lang="sl-SI" dirty="0" smtClean="0"/>
              <a:t>Malico imam ob dogovorjenem času.</a:t>
            </a:r>
          </a:p>
          <a:p>
            <a:r>
              <a:rPr lang="sl-SI" dirty="0" smtClean="0"/>
              <a:t>Če sem utrujen prosim za odmor.</a:t>
            </a:r>
            <a:endParaRPr lang="sl-SI" dirty="0"/>
          </a:p>
        </p:txBody>
      </p:sp>
      <p:pic>
        <p:nvPicPr>
          <p:cNvPr id="4098" name="Picture 2" descr="C:\Users\Nejc\Desktop\images (1).jpg"/>
          <p:cNvPicPr>
            <a:picLocks noChangeAspect="1" noChangeArrowheads="1"/>
          </p:cNvPicPr>
          <p:nvPr/>
        </p:nvPicPr>
        <p:blipFill>
          <a:blip r:embed="rId2" cstate="print"/>
          <a:srcRect/>
          <a:stretch>
            <a:fillRect/>
          </a:stretch>
        </p:blipFill>
        <p:spPr bwMode="auto">
          <a:xfrm>
            <a:off x="4406900" y="3451225"/>
            <a:ext cx="3304152" cy="3146127"/>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pPr algn="ctr"/>
            <a:r>
              <a:rPr lang="sl-SI" dirty="0" smtClean="0"/>
              <a:t>PRAVILA NA DELOVNEM MESTU</a:t>
            </a:r>
            <a:br>
              <a:rPr lang="sl-SI" dirty="0" smtClean="0"/>
            </a:br>
            <a:r>
              <a:rPr lang="sl-SI" dirty="0" smtClean="0"/>
              <a:t>-KOMUNIKACIJA-</a:t>
            </a:r>
            <a:endParaRPr lang="sl-SI" dirty="0"/>
          </a:p>
        </p:txBody>
      </p:sp>
      <p:sp>
        <p:nvSpPr>
          <p:cNvPr id="3" name="Ograda vsebine 2"/>
          <p:cNvSpPr>
            <a:spLocks noGrp="1"/>
          </p:cNvSpPr>
          <p:nvPr>
            <p:ph idx="1"/>
          </p:nvPr>
        </p:nvSpPr>
        <p:spPr/>
        <p:txBody>
          <a:bodyPr/>
          <a:lstStyle/>
          <a:p>
            <a:r>
              <a:rPr lang="sl-SI" dirty="0" smtClean="0"/>
              <a:t>Ko sodelavci govorijo jih poslušam in ne prekinjam.</a:t>
            </a:r>
          </a:p>
          <a:p>
            <a:endParaRPr lang="sl-SI" dirty="0" smtClean="0"/>
          </a:p>
          <a:p>
            <a:r>
              <a:rPr lang="sl-SI" dirty="0" smtClean="0"/>
              <a:t>Če delam v ekipi sodelujem in sem do svojih sodelavcev spoštljiv.</a:t>
            </a:r>
          </a:p>
          <a:p>
            <a:endParaRPr lang="sl-SI" dirty="0" smtClean="0"/>
          </a:p>
          <a:p>
            <a:r>
              <a:rPr lang="sl-SI" dirty="0" smtClean="0"/>
              <a:t>Do sodelavcev sem prijazen, jih poslušam, med pogovorom jih gledam v oči.</a:t>
            </a:r>
          </a:p>
          <a:p>
            <a:endParaRPr lang="sl-SI" dirty="0" smtClean="0"/>
          </a:p>
          <a:p>
            <a:r>
              <a:rPr lang="sl-SI" dirty="0" smtClean="0"/>
              <a:t>Ne vstopam v osebni prostor sodelavcev.</a:t>
            </a:r>
          </a:p>
        </p:txBody>
      </p:sp>
      <p:pic>
        <p:nvPicPr>
          <p:cNvPr id="14338" name="Picture 2" descr="C:\Users\Nejc\Desktop\images (2).jpg"/>
          <p:cNvPicPr>
            <a:picLocks noChangeAspect="1" noChangeArrowheads="1"/>
          </p:cNvPicPr>
          <p:nvPr/>
        </p:nvPicPr>
        <p:blipFill>
          <a:blip r:embed="rId2" cstate="print"/>
          <a:srcRect/>
          <a:stretch>
            <a:fillRect/>
          </a:stretch>
        </p:blipFill>
        <p:spPr bwMode="auto">
          <a:xfrm>
            <a:off x="6732240" y="3573016"/>
            <a:ext cx="2143125" cy="2143125"/>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pPr algn="ctr"/>
            <a:r>
              <a:rPr lang="sl-SI" dirty="0" smtClean="0"/>
              <a:t>PRAVILA vedenja NA DEL. MESTU</a:t>
            </a:r>
            <a:br>
              <a:rPr lang="sl-SI" dirty="0" smtClean="0"/>
            </a:br>
            <a:r>
              <a:rPr lang="sl-SI" dirty="0" smtClean="0"/>
              <a:t>-KOMUNIKACIJA-</a:t>
            </a:r>
            <a:endParaRPr lang="sl-SI" dirty="0"/>
          </a:p>
        </p:txBody>
      </p:sp>
      <p:sp>
        <p:nvSpPr>
          <p:cNvPr id="3" name="Ograda vsebine 2"/>
          <p:cNvSpPr>
            <a:spLocks noGrp="1"/>
          </p:cNvSpPr>
          <p:nvPr>
            <p:ph idx="1"/>
          </p:nvPr>
        </p:nvSpPr>
        <p:spPr/>
        <p:txBody>
          <a:bodyPr>
            <a:normAutofit lnSpcReduction="10000"/>
          </a:bodyPr>
          <a:lstStyle/>
          <a:p>
            <a:r>
              <a:rPr lang="sl-SI" dirty="0" smtClean="0"/>
              <a:t>Če me sodelavec prosi za pomoč mu pri tem pomagam, če to zmorem in znam.</a:t>
            </a:r>
          </a:p>
          <a:p>
            <a:endParaRPr lang="sl-SI" dirty="0" smtClean="0"/>
          </a:p>
          <a:p>
            <a:r>
              <a:rPr lang="sl-SI" dirty="0" smtClean="0"/>
              <a:t>Če ne razumem navodil za delo, vedno prosim za ponovno razlago.</a:t>
            </a:r>
          </a:p>
          <a:p>
            <a:endParaRPr lang="sl-SI" dirty="0" smtClean="0"/>
          </a:p>
          <a:p>
            <a:r>
              <a:rPr lang="sl-SI" dirty="0" smtClean="0"/>
              <a:t>Če mi kaj ni jasno, vprašam!</a:t>
            </a:r>
          </a:p>
          <a:p>
            <a:endParaRPr lang="sl-SI" dirty="0" smtClean="0"/>
          </a:p>
          <a:p>
            <a:r>
              <a:rPr lang="sl-SI" dirty="0" smtClean="0"/>
              <a:t>Če nekdo kritizira moje delo, nisem jezen ali žalosten, vprašam ga, kako lahko delo izboljšam. Iz kritike se učim!</a:t>
            </a:r>
            <a:endParaRPr lang="sl-SI"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Nejc\Desktop\uradno_pozdravljanje.png"/>
          <p:cNvPicPr>
            <a:picLocks noChangeAspect="1" noChangeArrowheads="1"/>
          </p:cNvPicPr>
          <p:nvPr/>
        </p:nvPicPr>
        <p:blipFill>
          <a:blip r:embed="rId2" cstate="print"/>
          <a:srcRect/>
          <a:stretch>
            <a:fillRect/>
          </a:stretch>
        </p:blipFill>
        <p:spPr bwMode="auto">
          <a:xfrm>
            <a:off x="683568" y="1340768"/>
            <a:ext cx="6659563" cy="325755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Users\Nejc\Desktop\vikanje.png"/>
          <p:cNvPicPr>
            <a:picLocks noChangeAspect="1" noChangeArrowheads="1"/>
          </p:cNvPicPr>
          <p:nvPr/>
        </p:nvPicPr>
        <p:blipFill>
          <a:blip r:embed="rId2" cstate="print"/>
          <a:srcRect/>
          <a:stretch>
            <a:fillRect/>
          </a:stretch>
        </p:blipFill>
        <p:spPr bwMode="auto">
          <a:xfrm>
            <a:off x="827584" y="1916832"/>
            <a:ext cx="6945313" cy="30480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5536" y="620688"/>
            <a:ext cx="7239000" cy="1143000"/>
          </a:xfrm>
        </p:spPr>
        <p:txBody>
          <a:bodyPr>
            <a:normAutofit fontScale="90000"/>
          </a:bodyPr>
          <a:lstStyle/>
          <a:p>
            <a:pPr algn="ctr"/>
            <a:r>
              <a:rPr lang="sl-SI" dirty="0" smtClean="0"/>
              <a:t>PRAVILA  vedenja NA DEL. MESTU</a:t>
            </a:r>
            <a:br>
              <a:rPr lang="sl-SI" dirty="0" smtClean="0"/>
            </a:br>
            <a:r>
              <a:rPr lang="sl-SI" dirty="0" smtClean="0"/>
              <a:t>-varnost pri delu-</a:t>
            </a:r>
            <a:endParaRPr lang="sl-SI" dirty="0"/>
          </a:p>
        </p:txBody>
      </p:sp>
      <p:sp>
        <p:nvSpPr>
          <p:cNvPr id="3" name="Ograda vsebine 2"/>
          <p:cNvSpPr>
            <a:spLocks noGrp="1"/>
          </p:cNvSpPr>
          <p:nvPr>
            <p:ph idx="1"/>
          </p:nvPr>
        </p:nvSpPr>
        <p:spPr>
          <a:xfrm>
            <a:off x="539552" y="1844824"/>
            <a:ext cx="7239000" cy="4846320"/>
          </a:xfrm>
        </p:spPr>
        <p:txBody>
          <a:bodyPr/>
          <a:lstStyle/>
          <a:p>
            <a:r>
              <a:rPr lang="sl-SI" dirty="0" smtClean="0"/>
              <a:t>Skrbim za varnost pri delu – na sebi imam primerna oblačila in obutev.</a:t>
            </a:r>
          </a:p>
          <a:p>
            <a:endParaRPr lang="sl-SI" dirty="0" smtClean="0"/>
          </a:p>
          <a:p>
            <a:r>
              <a:rPr lang="sl-SI" dirty="0" smtClean="0"/>
              <a:t>Previden sem pri delu z nevarnimi predmeti in snovmi.</a:t>
            </a:r>
          </a:p>
          <a:p>
            <a:endParaRPr lang="sl-SI" dirty="0" smtClean="0"/>
          </a:p>
          <a:p>
            <a:r>
              <a:rPr lang="sl-SI" dirty="0" smtClean="0"/>
              <a:t>Posebej sem pozoren pri dvigovanju bremen</a:t>
            </a:r>
          </a:p>
          <a:p>
            <a:endParaRPr lang="sl-SI"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pPr algn="ctr"/>
            <a:r>
              <a:rPr lang="sl-SI" dirty="0" smtClean="0"/>
              <a:t>PRAVILA vedenja NA DEL. MESTU</a:t>
            </a:r>
            <a:br>
              <a:rPr lang="sl-SI" dirty="0" smtClean="0"/>
            </a:br>
            <a:r>
              <a:rPr lang="sl-SI" dirty="0" smtClean="0"/>
              <a:t>-način dela-</a:t>
            </a:r>
            <a:endParaRPr lang="sl-SI" dirty="0"/>
          </a:p>
        </p:txBody>
      </p:sp>
      <p:sp>
        <p:nvSpPr>
          <p:cNvPr id="3" name="Ograda vsebine 2"/>
          <p:cNvSpPr>
            <a:spLocks noGrp="1"/>
          </p:cNvSpPr>
          <p:nvPr>
            <p:ph idx="1"/>
          </p:nvPr>
        </p:nvSpPr>
        <p:spPr/>
        <p:txBody>
          <a:bodyPr/>
          <a:lstStyle/>
          <a:p>
            <a:r>
              <a:rPr lang="sl-SI" dirty="0" smtClean="0"/>
              <a:t>Pri delu sem vesten in natančen.</a:t>
            </a:r>
          </a:p>
          <a:p>
            <a:endParaRPr lang="sl-SI" dirty="0" smtClean="0"/>
          </a:p>
          <a:p>
            <a:r>
              <a:rPr lang="sl-SI" dirty="0" smtClean="0"/>
              <a:t>Ko mi je naloga dana, jo takoj začnem opravljati.</a:t>
            </a:r>
          </a:p>
          <a:p>
            <a:endParaRPr lang="sl-SI" dirty="0" smtClean="0"/>
          </a:p>
          <a:p>
            <a:r>
              <a:rPr lang="sl-SI" dirty="0" smtClean="0"/>
              <a:t>Naloge, ki jih dobim skušam izpeljati do dogovorjenega roka.</a:t>
            </a:r>
          </a:p>
          <a:p>
            <a:endParaRPr lang="sl-SI" dirty="0" smtClean="0"/>
          </a:p>
          <a:p>
            <a:r>
              <a:rPr lang="sl-SI" dirty="0" smtClean="0"/>
              <a:t>Če potrebujem določene prilagoditve, o tem povem nadrejenemu.</a:t>
            </a:r>
          </a:p>
          <a:p>
            <a:endParaRPr lang="sl-SI" dirty="0"/>
          </a:p>
        </p:txBody>
      </p:sp>
      <p:pic>
        <p:nvPicPr>
          <p:cNvPr id="12290" name="Picture 2" descr="C:\Users\Nejc\Desktop\images (2).jpg"/>
          <p:cNvPicPr>
            <a:picLocks noChangeAspect="1" noChangeArrowheads="1"/>
          </p:cNvPicPr>
          <p:nvPr/>
        </p:nvPicPr>
        <p:blipFill>
          <a:blip r:embed="rId2" cstate="print"/>
          <a:srcRect/>
          <a:stretch>
            <a:fillRect/>
          </a:stretch>
        </p:blipFill>
        <p:spPr bwMode="auto">
          <a:xfrm>
            <a:off x="6588224" y="1196752"/>
            <a:ext cx="1944216" cy="1577235"/>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dirty="0" smtClean="0"/>
              <a:t>ČE NASTOPIJO TEŽAVE</a:t>
            </a:r>
            <a:endParaRPr lang="sl-SI" dirty="0"/>
          </a:p>
        </p:txBody>
      </p:sp>
      <p:sp>
        <p:nvSpPr>
          <p:cNvPr id="3" name="Ograda vsebine 2"/>
          <p:cNvSpPr>
            <a:spLocks noGrp="1"/>
          </p:cNvSpPr>
          <p:nvPr>
            <p:ph idx="1"/>
          </p:nvPr>
        </p:nvSpPr>
        <p:spPr/>
        <p:txBody>
          <a:bodyPr/>
          <a:lstStyle/>
          <a:p>
            <a:pPr algn="ctr"/>
            <a:endParaRPr lang="sl-SI" dirty="0" smtClean="0"/>
          </a:p>
          <a:p>
            <a:pPr algn="ctr"/>
            <a:endParaRPr lang="sl-SI" dirty="0" smtClean="0"/>
          </a:p>
          <a:p>
            <a:pPr algn="ctr"/>
            <a:r>
              <a:rPr lang="sl-SI" dirty="0" smtClean="0"/>
              <a:t>Če potrebujem pomoč o tem takoj obvestim nadrejenega.</a:t>
            </a:r>
          </a:p>
        </p:txBody>
      </p:sp>
      <p:pic>
        <p:nvPicPr>
          <p:cNvPr id="13314" name="Picture 2" descr="C:\Users\Nejc\Desktop\images.jpg"/>
          <p:cNvPicPr>
            <a:picLocks noChangeAspect="1" noChangeArrowheads="1"/>
          </p:cNvPicPr>
          <p:nvPr/>
        </p:nvPicPr>
        <p:blipFill>
          <a:blip r:embed="rId2" cstate="print"/>
          <a:srcRect/>
          <a:stretch>
            <a:fillRect/>
          </a:stretch>
        </p:blipFill>
        <p:spPr bwMode="auto">
          <a:xfrm>
            <a:off x="3131840" y="3933056"/>
            <a:ext cx="1971675" cy="2314575"/>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539552" y="620688"/>
            <a:ext cx="7239000" cy="4846320"/>
          </a:xfrm>
        </p:spPr>
        <p:txBody>
          <a:bodyPr/>
          <a:lstStyle/>
          <a:p>
            <a:pPr algn="ctr">
              <a:buNone/>
            </a:pPr>
            <a:r>
              <a:rPr lang="sl-SI" sz="3200" dirty="0" smtClean="0"/>
              <a:t>Če česa ne znam ali ne vem:</a:t>
            </a:r>
          </a:p>
          <a:p>
            <a:pPr algn="ctr"/>
            <a:endParaRPr lang="sl-SI" sz="3200" dirty="0" smtClean="0"/>
          </a:p>
          <a:p>
            <a:pPr lvl="1" algn="ctr"/>
            <a:r>
              <a:rPr lang="sl-SI" sz="3200" dirty="0" smtClean="0">
                <a:solidFill>
                  <a:schemeClr val="tx1"/>
                </a:solidFill>
              </a:rPr>
              <a:t>Vprašam za pomoč sodelavca ali nadrejenega, da mi pomaga in razloži.</a:t>
            </a:r>
          </a:p>
          <a:p>
            <a:pPr lvl="1" algn="ctr"/>
            <a:endParaRPr lang="sl-SI" sz="3200" dirty="0" smtClean="0">
              <a:solidFill>
                <a:schemeClr val="tx1"/>
              </a:solidFill>
            </a:endParaRPr>
          </a:p>
          <a:p>
            <a:pPr lvl="1" algn="ctr"/>
            <a:r>
              <a:rPr lang="sl-SI" sz="3200" dirty="0" smtClean="0">
                <a:solidFill>
                  <a:schemeClr val="tx1"/>
                </a:solidFill>
              </a:rPr>
              <a:t>Prosim za dodatna navodila</a:t>
            </a:r>
            <a:r>
              <a:rPr lang="sl-SI" sz="3200" dirty="0" smtClean="0"/>
              <a:t>.</a:t>
            </a:r>
          </a:p>
          <a:p>
            <a:endParaRPr lang="sl-SI" dirty="0"/>
          </a:p>
        </p:txBody>
      </p:sp>
      <p:pic>
        <p:nvPicPr>
          <p:cNvPr id="19460" name="Picture 4" descr="C:\Users\Nejc\Desktop\images (5).jpg"/>
          <p:cNvPicPr>
            <a:picLocks noChangeAspect="1" noChangeArrowheads="1"/>
          </p:cNvPicPr>
          <p:nvPr/>
        </p:nvPicPr>
        <p:blipFill>
          <a:blip r:embed="rId2" cstate="print"/>
          <a:srcRect/>
          <a:stretch>
            <a:fillRect/>
          </a:stretch>
        </p:blipFill>
        <p:spPr bwMode="auto">
          <a:xfrm>
            <a:off x="3275856" y="4365104"/>
            <a:ext cx="2373671" cy="249289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pPr algn="ctr"/>
            <a:r>
              <a:rPr lang="sl-SI" dirty="0" smtClean="0"/>
              <a:t>Na delovnem mestu sem vedno vljuden</a:t>
            </a:r>
            <a:endParaRPr lang="sl-SI" dirty="0"/>
          </a:p>
        </p:txBody>
      </p:sp>
      <p:sp>
        <p:nvSpPr>
          <p:cNvPr id="3" name="Ograda vsebine 2"/>
          <p:cNvSpPr>
            <a:spLocks noGrp="1"/>
          </p:cNvSpPr>
          <p:nvPr>
            <p:ph idx="1"/>
          </p:nvPr>
        </p:nvSpPr>
        <p:spPr>
          <a:xfrm>
            <a:off x="395536" y="1340768"/>
            <a:ext cx="7239000" cy="4846320"/>
          </a:xfrm>
        </p:spPr>
        <p:txBody>
          <a:bodyPr>
            <a:normAutofit/>
          </a:bodyPr>
          <a:lstStyle/>
          <a:p>
            <a:pPr>
              <a:buNone/>
            </a:pPr>
            <a:r>
              <a:rPr lang="sl-SI" dirty="0" smtClean="0"/>
              <a:t>  </a:t>
            </a:r>
          </a:p>
          <a:p>
            <a:pPr>
              <a:buNone/>
            </a:pPr>
            <a:r>
              <a:rPr lang="sl-SI" dirty="0" smtClean="0"/>
              <a:t>   Pravila lepega vedenja so del vsakdanjika znotraj in zunaj podjetja. Primerno obnašanje sloni na odnosih med sodelavci, odnosih med moškim in žensko, naslavljanju, vikanju, tikanju, reševanju sporov, težav in drugih neprijetnih situacij, na družabnih srečanjih, praznovanjih, …</a:t>
            </a:r>
            <a:r>
              <a:rPr lang="sl-SI" i="1" dirty="0" smtClean="0"/>
              <a:t>»</a:t>
            </a:r>
          </a:p>
          <a:p>
            <a:endParaRPr lang="sl-SI" dirty="0"/>
          </a:p>
        </p:txBody>
      </p:sp>
      <p:pic>
        <p:nvPicPr>
          <p:cNvPr id="5122" name="Picture 2" descr="C:\Users\Nejc\Desktop\bonton-640x373.jpg"/>
          <p:cNvPicPr>
            <a:picLocks noChangeAspect="1" noChangeArrowheads="1"/>
          </p:cNvPicPr>
          <p:nvPr/>
        </p:nvPicPr>
        <p:blipFill>
          <a:blip r:embed="rId2" cstate="print"/>
          <a:srcRect/>
          <a:stretch>
            <a:fillRect/>
          </a:stretch>
        </p:blipFill>
        <p:spPr bwMode="auto">
          <a:xfrm>
            <a:off x="2699792" y="4869160"/>
            <a:ext cx="2952328" cy="1720653"/>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539552" y="692696"/>
            <a:ext cx="7239000" cy="4846320"/>
          </a:xfrm>
        </p:spPr>
        <p:txBody>
          <a:bodyPr/>
          <a:lstStyle/>
          <a:p>
            <a:pPr algn="ctr">
              <a:buNone/>
            </a:pPr>
            <a:endParaRPr lang="sl-SI" dirty="0" smtClean="0"/>
          </a:p>
          <a:p>
            <a:pPr algn="ctr">
              <a:buNone/>
            </a:pPr>
            <a:r>
              <a:rPr lang="sl-SI" sz="2800" dirty="0" smtClean="0"/>
              <a:t>Če zamudim:</a:t>
            </a:r>
          </a:p>
          <a:p>
            <a:pPr algn="ctr">
              <a:buNone/>
            </a:pPr>
            <a:endParaRPr lang="sl-SI" sz="2800" dirty="0" smtClean="0"/>
          </a:p>
          <a:p>
            <a:pPr algn="ctr">
              <a:buNone/>
            </a:pPr>
            <a:r>
              <a:rPr lang="sl-SI" sz="2800" dirty="0" smtClean="0"/>
              <a:t>    Se opravičim in povem razlog za zamudo, lahko o tem obvestim delodajalca vnaprej.</a:t>
            </a:r>
            <a:endParaRPr lang="sl-SI" sz="2800" dirty="0"/>
          </a:p>
        </p:txBody>
      </p:sp>
      <p:pic>
        <p:nvPicPr>
          <p:cNvPr id="18434" name="Picture 2" descr="C:\Users\Nejc\Desktop\images (3).jpg"/>
          <p:cNvPicPr>
            <a:picLocks noChangeAspect="1" noChangeArrowheads="1"/>
          </p:cNvPicPr>
          <p:nvPr/>
        </p:nvPicPr>
        <p:blipFill>
          <a:blip r:embed="rId2" cstate="print"/>
          <a:srcRect/>
          <a:stretch>
            <a:fillRect/>
          </a:stretch>
        </p:blipFill>
        <p:spPr bwMode="auto">
          <a:xfrm>
            <a:off x="2843808" y="3501008"/>
            <a:ext cx="3096344" cy="3082583"/>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p:txBody>
          <a:bodyPr/>
          <a:lstStyle/>
          <a:p>
            <a:pPr algn="ctr">
              <a:buNone/>
            </a:pPr>
            <a:r>
              <a:rPr lang="sl-SI" dirty="0" smtClean="0"/>
              <a:t>    Če sem bolan in ne morem na delo:</a:t>
            </a:r>
          </a:p>
          <a:p>
            <a:pPr algn="ctr">
              <a:buNone/>
            </a:pPr>
            <a:endParaRPr lang="sl-SI" dirty="0" smtClean="0"/>
          </a:p>
          <a:p>
            <a:pPr algn="ctr"/>
            <a:r>
              <a:rPr lang="sl-SI" dirty="0" smtClean="0"/>
              <a:t> Pokličem nadrejenega in mu to sporočim</a:t>
            </a:r>
          </a:p>
          <a:p>
            <a:pPr algn="ctr"/>
            <a:r>
              <a:rPr lang="sl-SI" dirty="0" smtClean="0"/>
              <a:t> Obiščem zdravnika.</a:t>
            </a:r>
          </a:p>
          <a:p>
            <a:pPr algn="ctr"/>
            <a:r>
              <a:rPr lang="sl-SI" dirty="0" smtClean="0"/>
              <a:t> Delodajalcu prinesem bolniški list.</a:t>
            </a:r>
            <a:endParaRPr lang="sl-SI" dirty="0"/>
          </a:p>
        </p:txBody>
      </p:sp>
      <p:pic>
        <p:nvPicPr>
          <p:cNvPr id="15362" name="Picture 2" descr="C:\Users\Nejc\Desktop\images (1).jpg"/>
          <p:cNvPicPr>
            <a:picLocks noChangeAspect="1" noChangeArrowheads="1"/>
          </p:cNvPicPr>
          <p:nvPr/>
        </p:nvPicPr>
        <p:blipFill>
          <a:blip r:embed="rId2" cstate="print"/>
          <a:srcRect/>
          <a:stretch>
            <a:fillRect/>
          </a:stretch>
        </p:blipFill>
        <p:spPr bwMode="auto">
          <a:xfrm>
            <a:off x="3347864" y="4149080"/>
            <a:ext cx="2019300" cy="226695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620688"/>
            <a:ext cx="7239000" cy="4846320"/>
          </a:xfrm>
        </p:spPr>
        <p:txBody>
          <a:bodyPr/>
          <a:lstStyle/>
          <a:p>
            <a:pPr algn="ctr">
              <a:buNone/>
            </a:pPr>
            <a:r>
              <a:rPr lang="sl-SI" dirty="0" smtClean="0"/>
              <a:t>Če se ne razumem s sodelavci:</a:t>
            </a:r>
          </a:p>
          <a:p>
            <a:pPr algn="ctr">
              <a:buNone/>
            </a:pPr>
            <a:endParaRPr lang="sl-SI" dirty="0" smtClean="0"/>
          </a:p>
          <a:p>
            <a:pPr algn="ctr"/>
            <a:r>
              <a:rPr lang="sl-SI" dirty="0" smtClean="0"/>
              <a:t>Zbadljivke ignoriram in ne zbadam nazaj.</a:t>
            </a:r>
          </a:p>
          <a:p>
            <a:pPr algn="ctr"/>
            <a:r>
              <a:rPr lang="sl-SI" dirty="0" smtClean="0"/>
              <a:t>O neprimernem vedenju sodelavcev obvestim nadrejenega.</a:t>
            </a:r>
          </a:p>
          <a:p>
            <a:pPr algn="ctr"/>
            <a:r>
              <a:rPr lang="sl-SI" dirty="0" smtClean="0"/>
              <a:t>Ne prepiram se sodelavci, ampak poskušam najti lep način, da jim kaj povem.</a:t>
            </a:r>
          </a:p>
          <a:p>
            <a:pPr algn="ctr"/>
            <a:r>
              <a:rPr lang="sl-SI" dirty="0" smtClean="0"/>
              <a:t>Do sodelavcev sem vseeno prijazen.</a:t>
            </a:r>
          </a:p>
          <a:p>
            <a:endParaRPr lang="sl-SI" dirty="0"/>
          </a:p>
        </p:txBody>
      </p:sp>
      <p:pic>
        <p:nvPicPr>
          <p:cNvPr id="16386" name="Picture 2" descr="C:\Users\Nejc\Desktop\1431150077_4.jpg"/>
          <p:cNvPicPr>
            <a:picLocks noChangeAspect="1" noChangeArrowheads="1"/>
          </p:cNvPicPr>
          <p:nvPr/>
        </p:nvPicPr>
        <p:blipFill>
          <a:blip r:embed="rId2" cstate="print"/>
          <a:srcRect/>
          <a:stretch>
            <a:fillRect/>
          </a:stretch>
        </p:blipFill>
        <p:spPr bwMode="auto">
          <a:xfrm>
            <a:off x="2987824" y="4725144"/>
            <a:ext cx="2752725" cy="165735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ČESA NE SMEM POČETI NA </a:t>
            </a:r>
            <a:r>
              <a:rPr lang="sl-SI" dirty="0" err="1" smtClean="0"/>
              <a:t>DM</a:t>
            </a:r>
            <a:endParaRPr lang="sl-SI" dirty="0"/>
          </a:p>
        </p:txBody>
      </p:sp>
      <p:sp>
        <p:nvSpPr>
          <p:cNvPr id="3" name="Ograda vsebine 2"/>
          <p:cNvSpPr>
            <a:spLocks noGrp="1"/>
          </p:cNvSpPr>
          <p:nvPr>
            <p:ph idx="1"/>
          </p:nvPr>
        </p:nvSpPr>
        <p:spPr/>
        <p:txBody>
          <a:bodyPr>
            <a:normAutofit/>
          </a:bodyPr>
          <a:lstStyle/>
          <a:p>
            <a:r>
              <a:rPr lang="sl-SI" dirty="0" smtClean="0"/>
              <a:t>Ne zamujam.</a:t>
            </a:r>
          </a:p>
          <a:p>
            <a:endParaRPr lang="sl-SI" dirty="0" smtClean="0"/>
          </a:p>
          <a:p>
            <a:r>
              <a:rPr lang="sl-SI" dirty="0" smtClean="0"/>
              <a:t>Nisem nesramen in nespoštljiv.</a:t>
            </a:r>
          </a:p>
          <a:p>
            <a:endParaRPr lang="sl-SI" dirty="0" smtClean="0"/>
          </a:p>
          <a:p>
            <a:r>
              <a:rPr lang="sl-SI" dirty="0" smtClean="0"/>
              <a:t>Ne lenarim na delovnem mestu.</a:t>
            </a:r>
          </a:p>
          <a:p>
            <a:endParaRPr lang="sl-SI" dirty="0" smtClean="0"/>
          </a:p>
          <a:p>
            <a:r>
              <a:rPr lang="sl-SI" dirty="0" smtClean="0"/>
              <a:t>Ne povzdigujem svojega glasu.</a:t>
            </a:r>
          </a:p>
          <a:p>
            <a:endParaRPr lang="sl-SI" dirty="0" smtClean="0"/>
          </a:p>
          <a:p>
            <a:r>
              <a:rPr lang="sl-SI" dirty="0" smtClean="0"/>
              <a:t>Sodelavcev se ne dotikam.</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539552" y="548680"/>
            <a:ext cx="7239000" cy="5544616"/>
          </a:xfrm>
        </p:spPr>
        <p:txBody>
          <a:bodyPr>
            <a:normAutofit/>
          </a:bodyPr>
          <a:lstStyle/>
          <a:p>
            <a:r>
              <a:rPr lang="sl-SI" dirty="0" smtClean="0"/>
              <a:t>Ne motim sodelavcev medtem, ko delajo.</a:t>
            </a:r>
          </a:p>
          <a:p>
            <a:endParaRPr lang="sl-SI" dirty="0" smtClean="0"/>
          </a:p>
          <a:p>
            <a:r>
              <a:rPr lang="sl-SI" dirty="0" smtClean="0"/>
              <a:t>Ne prekinjam, ko nekdo govori.</a:t>
            </a:r>
          </a:p>
          <a:p>
            <a:endParaRPr lang="sl-SI" dirty="0" smtClean="0"/>
          </a:p>
          <a:p>
            <a:r>
              <a:rPr lang="sl-SI" dirty="0" smtClean="0"/>
              <a:t>Ne uporabljam grdih izrazov in kretenj.</a:t>
            </a:r>
          </a:p>
          <a:p>
            <a:endParaRPr lang="sl-SI" dirty="0" smtClean="0"/>
          </a:p>
          <a:p>
            <a:r>
              <a:rPr lang="sl-SI" dirty="0" smtClean="0"/>
              <a:t>Med delom ne telefoniram.</a:t>
            </a:r>
          </a:p>
          <a:p>
            <a:pPr>
              <a:buNone/>
            </a:pPr>
            <a:endParaRPr lang="sl-SI" dirty="0" smtClean="0"/>
          </a:p>
          <a:p>
            <a:r>
              <a:rPr lang="sl-SI" dirty="0" smtClean="0"/>
              <a:t>Ne lažem.</a:t>
            </a:r>
          </a:p>
          <a:p>
            <a:endParaRPr lang="sl-SI" dirty="0" smtClean="0"/>
          </a:p>
          <a:p>
            <a:r>
              <a:rPr lang="sl-SI" dirty="0" smtClean="0"/>
              <a:t>Se ne pretepam.</a:t>
            </a:r>
            <a:endParaRPr lang="sl-SI" dirty="0"/>
          </a:p>
        </p:txBody>
      </p:sp>
      <p:pic>
        <p:nvPicPr>
          <p:cNvPr id="17410" name="Picture 2" descr="C:\Users\Nejc\Desktop\Bonton.jpg"/>
          <p:cNvPicPr>
            <a:picLocks noChangeAspect="1" noChangeArrowheads="1"/>
          </p:cNvPicPr>
          <p:nvPr/>
        </p:nvPicPr>
        <p:blipFill>
          <a:blip r:embed="rId2" cstate="print"/>
          <a:srcRect/>
          <a:stretch>
            <a:fillRect/>
          </a:stretch>
        </p:blipFill>
        <p:spPr bwMode="auto">
          <a:xfrm>
            <a:off x="4572000" y="4005064"/>
            <a:ext cx="3429000" cy="2181225"/>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755576" y="692696"/>
            <a:ext cx="7239000" cy="4846320"/>
          </a:xfrm>
        </p:spPr>
        <p:txBody>
          <a:bodyPr/>
          <a:lstStyle/>
          <a:p>
            <a:pPr algn="ctr">
              <a:buNone/>
            </a:pPr>
            <a:endParaRPr lang="sl-SI" sz="5400" dirty="0" smtClean="0"/>
          </a:p>
          <a:p>
            <a:pPr algn="ctr">
              <a:buNone/>
            </a:pPr>
            <a:r>
              <a:rPr lang="sl-SI" sz="5400" dirty="0" smtClean="0"/>
              <a:t>Ob delu uživam in zaupam vase.</a:t>
            </a:r>
          </a:p>
          <a:p>
            <a:endParaRPr lang="sl-SI" dirty="0"/>
          </a:p>
        </p:txBody>
      </p:sp>
      <p:pic>
        <p:nvPicPr>
          <p:cNvPr id="20482" name="Picture 2" descr="C:\Users\Nejc\Desktop\images (4).jpg"/>
          <p:cNvPicPr>
            <a:picLocks noChangeAspect="1" noChangeArrowheads="1"/>
          </p:cNvPicPr>
          <p:nvPr/>
        </p:nvPicPr>
        <p:blipFill>
          <a:blip r:embed="rId2" cstate="print"/>
          <a:srcRect/>
          <a:stretch>
            <a:fillRect/>
          </a:stretch>
        </p:blipFill>
        <p:spPr bwMode="auto">
          <a:xfrm>
            <a:off x="1835696" y="3573016"/>
            <a:ext cx="4800063" cy="223224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836712"/>
            <a:ext cx="7239000" cy="4846320"/>
          </a:xfrm>
        </p:spPr>
        <p:txBody>
          <a:bodyPr>
            <a:normAutofit/>
          </a:bodyPr>
          <a:lstStyle/>
          <a:p>
            <a:r>
              <a:rPr lang="sl-SI" sz="4400" i="1" dirty="0" smtClean="0"/>
              <a:t>» dobro jutro«,</a:t>
            </a:r>
          </a:p>
          <a:p>
            <a:r>
              <a:rPr lang="sl-SI" sz="4400" i="1" dirty="0" smtClean="0"/>
              <a:t>»dober dan«, </a:t>
            </a:r>
          </a:p>
          <a:p>
            <a:r>
              <a:rPr lang="sl-SI" sz="4400" i="1" dirty="0" smtClean="0"/>
              <a:t>»prosim«, </a:t>
            </a:r>
          </a:p>
          <a:p>
            <a:r>
              <a:rPr lang="sl-SI" sz="4400" i="1" dirty="0" smtClean="0"/>
              <a:t>»izvolite«, </a:t>
            </a:r>
          </a:p>
          <a:p>
            <a:r>
              <a:rPr lang="sl-SI" sz="4400" i="1" dirty="0" smtClean="0"/>
              <a:t>»oprostite«, </a:t>
            </a:r>
          </a:p>
          <a:p>
            <a:r>
              <a:rPr lang="sl-SI" sz="4400" i="1" dirty="0" smtClean="0"/>
              <a:t>»hvala«</a:t>
            </a:r>
            <a:endParaRPr lang="sl-SI" sz="4400" dirty="0"/>
          </a:p>
        </p:txBody>
      </p:sp>
      <p:pic>
        <p:nvPicPr>
          <p:cNvPr id="6147" name="Picture 3" descr="C:\Users\Nejc\Desktop\BONTON.png"/>
          <p:cNvPicPr>
            <a:picLocks noChangeAspect="1" noChangeArrowheads="1"/>
          </p:cNvPicPr>
          <p:nvPr/>
        </p:nvPicPr>
        <p:blipFill>
          <a:blip r:embed="rId2" cstate="print"/>
          <a:srcRect/>
          <a:stretch>
            <a:fillRect/>
          </a:stretch>
        </p:blipFill>
        <p:spPr bwMode="auto">
          <a:xfrm>
            <a:off x="3923928" y="2492896"/>
            <a:ext cx="3377424" cy="3593579"/>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OSNOVNA PRAVILA VEDENJA </a:t>
            </a:r>
            <a:endParaRPr lang="sl-SI" dirty="0"/>
          </a:p>
        </p:txBody>
      </p:sp>
      <p:sp>
        <p:nvSpPr>
          <p:cNvPr id="3" name="Ograda vsebine 2"/>
          <p:cNvSpPr>
            <a:spLocks noGrp="1"/>
          </p:cNvSpPr>
          <p:nvPr>
            <p:ph idx="1"/>
          </p:nvPr>
        </p:nvSpPr>
        <p:spPr/>
        <p:txBody>
          <a:bodyPr/>
          <a:lstStyle/>
          <a:p>
            <a:pPr fontAlgn="base"/>
            <a:r>
              <a:rPr lang="sl-SI" b="1" i="1" dirty="0" smtClean="0"/>
              <a:t>Prijaznost – </a:t>
            </a:r>
            <a:r>
              <a:rPr lang="sl-SI" i="1" dirty="0" smtClean="0"/>
              <a:t>j</a:t>
            </a:r>
            <a:r>
              <a:rPr lang="sl-SI" dirty="0" smtClean="0"/>
              <a:t>e vstopnica v svet kulture in pot do uspeha. Je vrlina s katero lažje navezujemo stike.</a:t>
            </a:r>
          </a:p>
          <a:p>
            <a:r>
              <a:rPr lang="sl-SI" b="1" i="1" dirty="0" smtClean="0"/>
              <a:t>Nasmeh – </a:t>
            </a:r>
            <a:r>
              <a:rPr lang="sl-SI" i="1" dirty="0" smtClean="0"/>
              <a:t>z</a:t>
            </a:r>
            <a:r>
              <a:rPr lang="sl-SI" dirty="0" smtClean="0"/>
              <a:t> njim premagamo zadrego, ki nastopi ob srečanju z neznanci, in naredimo ugoden vtis. Nasmeh naj bo prisrčen in neprisiljen.</a:t>
            </a:r>
          </a:p>
          <a:p>
            <a:endParaRPr lang="sl-SI" dirty="0"/>
          </a:p>
        </p:txBody>
      </p:sp>
      <p:pic>
        <p:nvPicPr>
          <p:cNvPr id="7170" name="Picture 2" descr="C:\Users\Nejc\Desktop\prenos.jpg"/>
          <p:cNvPicPr>
            <a:picLocks noChangeAspect="1" noChangeArrowheads="1"/>
          </p:cNvPicPr>
          <p:nvPr/>
        </p:nvPicPr>
        <p:blipFill>
          <a:blip r:embed="rId2" cstate="print"/>
          <a:srcRect/>
          <a:stretch>
            <a:fillRect/>
          </a:stretch>
        </p:blipFill>
        <p:spPr bwMode="auto">
          <a:xfrm>
            <a:off x="3995936" y="4072466"/>
            <a:ext cx="3464594" cy="2785534"/>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539552" y="1052736"/>
            <a:ext cx="7239000" cy="4846320"/>
          </a:xfrm>
        </p:spPr>
        <p:txBody>
          <a:bodyPr/>
          <a:lstStyle/>
          <a:p>
            <a:r>
              <a:rPr lang="sl-SI" sz="3200" b="1" i="1" dirty="0" smtClean="0"/>
              <a:t>Točnost – </a:t>
            </a:r>
            <a:r>
              <a:rPr lang="sl-SI" sz="3200" i="1" dirty="0" smtClean="0"/>
              <a:t>n</a:t>
            </a:r>
            <a:r>
              <a:rPr lang="sl-SI" sz="3200" dirty="0" smtClean="0"/>
              <a:t>ihče ne mara zamujanja, na delovnem mestu bodite pravočasno, prav tako na poslovnih sestankih, saj s tem dajete vzgled vsem prisotnim.</a:t>
            </a:r>
          </a:p>
          <a:p>
            <a:endParaRPr lang="sl-SI" dirty="0"/>
          </a:p>
        </p:txBody>
      </p:sp>
      <p:pic>
        <p:nvPicPr>
          <p:cNvPr id="8194" name="Picture 2" descr="C:\Users\Nejc\Desktop\images.png"/>
          <p:cNvPicPr>
            <a:picLocks noChangeAspect="1" noChangeArrowheads="1"/>
          </p:cNvPicPr>
          <p:nvPr/>
        </p:nvPicPr>
        <p:blipFill>
          <a:blip r:embed="rId2" cstate="print"/>
          <a:srcRect/>
          <a:stretch>
            <a:fillRect/>
          </a:stretch>
        </p:blipFill>
        <p:spPr bwMode="auto">
          <a:xfrm>
            <a:off x="2051720" y="3645024"/>
            <a:ext cx="4237880" cy="237321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809328"/>
            <a:ext cx="7239000" cy="6048672"/>
          </a:xfrm>
        </p:spPr>
        <p:txBody>
          <a:bodyPr>
            <a:normAutofit/>
          </a:bodyPr>
          <a:lstStyle/>
          <a:p>
            <a:r>
              <a:rPr lang="sl-SI" b="1" i="1" dirty="0" smtClean="0"/>
              <a:t>Osebna urejenost in urejenost delovnega mesta :</a:t>
            </a:r>
          </a:p>
          <a:p>
            <a:pPr>
              <a:buNone/>
            </a:pPr>
            <a:r>
              <a:rPr lang="sl-SI" b="1" i="1" dirty="0" smtClean="0"/>
              <a:t>   </a:t>
            </a:r>
            <a:r>
              <a:rPr lang="sl-SI" i="1" dirty="0" smtClean="0"/>
              <a:t>p</a:t>
            </a:r>
            <a:r>
              <a:rPr lang="sl-SI" dirty="0" smtClean="0"/>
              <a:t>rvi vtis, ki ga oseba naredi, se ustvari v 40. sekundah do 4. minutah. Poskrbimo, da bodo naša oblačila primerna situaciji. </a:t>
            </a:r>
          </a:p>
          <a:p>
            <a:pPr>
              <a:buNone/>
            </a:pPr>
            <a:r>
              <a:rPr lang="sl-SI" dirty="0" smtClean="0"/>
              <a:t>   Oddajajmo pozitivne </a:t>
            </a:r>
          </a:p>
          <a:p>
            <a:pPr>
              <a:buNone/>
            </a:pPr>
            <a:r>
              <a:rPr lang="sl-SI" dirty="0" smtClean="0"/>
              <a:t>   signale, ki so še kako </a:t>
            </a:r>
          </a:p>
          <a:p>
            <a:pPr>
              <a:buNone/>
            </a:pPr>
            <a:r>
              <a:rPr lang="sl-SI" dirty="0" smtClean="0"/>
              <a:t>   opazni. </a:t>
            </a:r>
          </a:p>
          <a:p>
            <a:endParaRPr lang="sl-SI" dirty="0"/>
          </a:p>
        </p:txBody>
      </p:sp>
      <p:pic>
        <p:nvPicPr>
          <p:cNvPr id="9218" name="Picture 2" descr="C:\Users\Nejc\Desktop\prenos (1).jpg"/>
          <p:cNvPicPr>
            <a:picLocks noChangeAspect="1" noChangeArrowheads="1"/>
          </p:cNvPicPr>
          <p:nvPr/>
        </p:nvPicPr>
        <p:blipFill>
          <a:blip r:embed="rId2" cstate="print"/>
          <a:srcRect/>
          <a:stretch>
            <a:fillRect/>
          </a:stretch>
        </p:blipFill>
        <p:spPr bwMode="auto">
          <a:xfrm>
            <a:off x="4427984" y="3140968"/>
            <a:ext cx="2424311" cy="342482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836712"/>
            <a:ext cx="7239000" cy="4846320"/>
          </a:xfrm>
        </p:spPr>
        <p:txBody>
          <a:bodyPr>
            <a:normAutofit lnSpcReduction="10000"/>
          </a:bodyPr>
          <a:lstStyle/>
          <a:p>
            <a:pPr fontAlgn="base">
              <a:buFont typeface="Wingdings" pitchFamily="2" charset="2"/>
              <a:buChar char="q"/>
            </a:pPr>
            <a:r>
              <a:rPr lang="sl-SI" sz="3200" b="1" i="1" dirty="0" smtClean="0"/>
              <a:t>Ustrezno predstavljanje, naslavljanje, rokovanje</a:t>
            </a:r>
            <a:r>
              <a:rPr lang="sl-SI" sz="3200" dirty="0" smtClean="0"/>
              <a:t> poslovnih strank in sodelavcev.</a:t>
            </a:r>
          </a:p>
          <a:p>
            <a:pPr fontAlgn="base">
              <a:buFont typeface="Wingdings" pitchFamily="2" charset="2"/>
              <a:buChar char="q"/>
            </a:pPr>
            <a:r>
              <a:rPr lang="sl-SI" sz="3200" b="1" i="1" dirty="0" smtClean="0"/>
              <a:t>Lepa beseda lepo mesto najde </a:t>
            </a:r>
            <a:r>
              <a:rPr lang="sl-SI" sz="3200" dirty="0" smtClean="0"/>
              <a:t>– držimo se pregovora</a:t>
            </a:r>
          </a:p>
          <a:p>
            <a:pPr fontAlgn="base">
              <a:buFont typeface="Wingdings" pitchFamily="2" charset="2"/>
              <a:buChar char="q"/>
            </a:pPr>
            <a:r>
              <a:rPr lang="sl-SI" sz="3200" b="1" i="1" dirty="0" smtClean="0"/>
              <a:t>Vljudno, spoštljivo in prijazno komuniciranje – </a:t>
            </a:r>
            <a:r>
              <a:rPr lang="sl-SI" sz="3200" i="1" dirty="0" smtClean="0"/>
              <a:t>o</a:t>
            </a:r>
            <a:r>
              <a:rPr lang="sl-SI" sz="3200" dirty="0" smtClean="0"/>
              <a:t>sebo skušajmo razumeti, jo poslušajmo tudi, če se z njo ne strinjamo, spoštujmo njeno mnenje.</a:t>
            </a:r>
          </a:p>
          <a:p>
            <a:endParaRPr lang="sl-SI"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539552" y="1196752"/>
            <a:ext cx="7239000" cy="4846320"/>
          </a:xfrm>
        </p:spPr>
        <p:txBody>
          <a:bodyPr/>
          <a:lstStyle/>
          <a:p>
            <a:pPr algn="ctr">
              <a:buNone/>
            </a:pPr>
            <a:r>
              <a:rPr lang="sl-SI" sz="4800" b="1" i="1" dirty="0" smtClean="0"/>
              <a:t>Ljubeznivost in vljudnost ustvarjata ugled in zaupanje.</a:t>
            </a:r>
            <a:endParaRPr lang="sl-SI" sz="4800" dirty="0" smtClean="0"/>
          </a:p>
          <a:p>
            <a:endParaRPr lang="sl-SI" dirty="0"/>
          </a:p>
        </p:txBody>
      </p:sp>
      <p:pic>
        <p:nvPicPr>
          <p:cNvPr id="3074" name="Picture 2" descr="C:\Users\Nejc\Desktop\images.jpg"/>
          <p:cNvPicPr>
            <a:picLocks noChangeAspect="1" noChangeArrowheads="1"/>
          </p:cNvPicPr>
          <p:nvPr/>
        </p:nvPicPr>
        <p:blipFill>
          <a:blip r:embed="rId2" cstate="print"/>
          <a:srcRect/>
          <a:stretch>
            <a:fillRect/>
          </a:stretch>
        </p:blipFill>
        <p:spPr bwMode="auto">
          <a:xfrm>
            <a:off x="3228975" y="3600450"/>
            <a:ext cx="2368896" cy="278087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dirty="0" smtClean="0"/>
              <a:t>PRVI DAN</a:t>
            </a:r>
            <a:endParaRPr lang="sl-SI" dirty="0"/>
          </a:p>
        </p:txBody>
      </p:sp>
      <p:sp>
        <p:nvSpPr>
          <p:cNvPr id="3" name="Ograda vsebine 2"/>
          <p:cNvSpPr>
            <a:spLocks noGrp="1"/>
          </p:cNvSpPr>
          <p:nvPr>
            <p:ph idx="1"/>
          </p:nvPr>
        </p:nvSpPr>
        <p:spPr/>
        <p:txBody>
          <a:bodyPr/>
          <a:lstStyle/>
          <a:p>
            <a:r>
              <a:rPr lang="sl-SI" dirty="0" smtClean="0"/>
              <a:t>Se rokujem, pogledam v oči in povem svoje ime</a:t>
            </a:r>
          </a:p>
          <a:p>
            <a:endParaRPr lang="sl-SI" dirty="0" smtClean="0"/>
          </a:p>
          <a:p>
            <a:r>
              <a:rPr lang="sl-SI" dirty="0" smtClean="0"/>
              <a:t>Če me vprašajo, jim povem kaj o sebi</a:t>
            </a:r>
          </a:p>
          <a:p>
            <a:endParaRPr lang="sl-SI" dirty="0" smtClean="0"/>
          </a:p>
          <a:p>
            <a:r>
              <a:rPr lang="sl-SI" dirty="0" smtClean="0"/>
              <a:t>Spoznam se s svojim </a:t>
            </a:r>
          </a:p>
          <a:p>
            <a:pPr>
              <a:buNone/>
            </a:pPr>
            <a:r>
              <a:rPr lang="sl-SI" dirty="0" smtClean="0"/>
              <a:t>   delovnim mestom</a:t>
            </a:r>
          </a:p>
          <a:p>
            <a:pPr>
              <a:buNone/>
            </a:pPr>
            <a:r>
              <a:rPr lang="sl-SI" dirty="0" smtClean="0"/>
              <a:t>   in s svojimi nalogami. </a:t>
            </a:r>
          </a:p>
          <a:p>
            <a:endParaRPr lang="sl-SI" dirty="0"/>
          </a:p>
        </p:txBody>
      </p:sp>
      <p:pic>
        <p:nvPicPr>
          <p:cNvPr id="2050" name="Picture 2" descr="C:\Users\Nejc\Desktop\35355198-two-men-shaking-hands-businessman-cartoon-character-series-of-drawings.jpg"/>
          <p:cNvPicPr>
            <a:picLocks noChangeAspect="1" noChangeArrowheads="1"/>
          </p:cNvPicPr>
          <p:nvPr/>
        </p:nvPicPr>
        <p:blipFill>
          <a:blip r:embed="rId2" cstate="print"/>
          <a:srcRect/>
          <a:stretch>
            <a:fillRect/>
          </a:stretch>
        </p:blipFill>
        <p:spPr bwMode="auto">
          <a:xfrm>
            <a:off x="4788024" y="3501008"/>
            <a:ext cx="3112517" cy="3112517"/>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azkošno">
  <a:themeElements>
    <a:clrScheme name="Po meri 1">
      <a:dk1>
        <a:sysClr val="windowText" lastClr="000000"/>
      </a:dk1>
      <a:lt1>
        <a:sysClr val="window" lastClr="FFFFFF"/>
      </a:lt1>
      <a:dk2>
        <a:srgbClr val="DD7E0E"/>
      </a:dk2>
      <a:lt2>
        <a:srgbClr val="FEFAC9"/>
      </a:lt2>
      <a:accent1>
        <a:srgbClr val="FBEF59"/>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Razkošn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Razkošn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80</TotalTime>
  <Words>854</Words>
  <Application>Microsoft Office PowerPoint</Application>
  <PresentationFormat>Diaprojekcija na zaslonu (4:3)</PresentationFormat>
  <Paragraphs>123</Paragraphs>
  <Slides>25</Slides>
  <Notes>0</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25</vt:i4>
      </vt:variant>
    </vt:vector>
  </HeadingPairs>
  <TitlesOfParts>
    <vt:vector size="29" baseType="lpstr">
      <vt:lpstr>Trebuchet MS</vt:lpstr>
      <vt:lpstr>Wingdings</vt:lpstr>
      <vt:lpstr>Wingdings 2</vt:lpstr>
      <vt:lpstr>Razkošno</vt:lpstr>
      <vt:lpstr>PRAVILA VEDENJA NA DELOVNEM MESTU</vt:lpstr>
      <vt:lpstr>Na delovnem mestu sem vedno vljuden</vt:lpstr>
      <vt:lpstr>PowerPointova predstavitev</vt:lpstr>
      <vt:lpstr>OSNOVNA PRAVILA VEDENJA </vt:lpstr>
      <vt:lpstr>PowerPointova predstavitev</vt:lpstr>
      <vt:lpstr>PowerPointova predstavitev</vt:lpstr>
      <vt:lpstr>PowerPointova predstavitev</vt:lpstr>
      <vt:lpstr>PowerPointova predstavitev</vt:lpstr>
      <vt:lpstr>PRVI DAN</vt:lpstr>
      <vt:lpstr>SPOZNAM SE S SVOJIM DELOVNIM MESTOM IN S SVOJIMI NALOGAMI</vt:lpstr>
      <vt:lpstr>PRAVILA  vedenja NA DEL. MESTU -ČAS-</vt:lpstr>
      <vt:lpstr>PRAVILA NA DELOVNEM MESTU -KOMUNIKACIJA-</vt:lpstr>
      <vt:lpstr>PRAVILA vedenja NA DEL. MESTU -KOMUNIKACIJA-</vt:lpstr>
      <vt:lpstr>PowerPointova predstavitev</vt:lpstr>
      <vt:lpstr>PowerPointova predstavitev</vt:lpstr>
      <vt:lpstr>PRAVILA  vedenja NA DEL. MESTU -varnost pri delu-</vt:lpstr>
      <vt:lpstr>PRAVILA vedenja NA DEL. MESTU -način dela-</vt:lpstr>
      <vt:lpstr>ČE NASTOPIJO TEŽAVE</vt:lpstr>
      <vt:lpstr>PowerPointova predstavitev</vt:lpstr>
      <vt:lpstr>PowerPointova predstavitev</vt:lpstr>
      <vt:lpstr>PowerPointova predstavitev</vt:lpstr>
      <vt:lpstr>PowerPointova predstavitev</vt:lpstr>
      <vt:lpstr>ČESA NE SMEM POČETI NA DM</vt:lpstr>
      <vt:lpstr>PowerPointova predstavitev</vt:lpstr>
      <vt:lpstr>PowerPointova predstavitev</vt:lpstr>
    </vt:vector>
  </TitlesOfParts>
  <Company>Osebno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PRAVILA VEDENJA NA DELOVNEM MESTU</dc:title>
  <dc:creator>Nejc N.</dc:creator>
  <cp:lastModifiedBy>Uporabniki</cp:lastModifiedBy>
  <cp:revision>10</cp:revision>
  <dcterms:created xsi:type="dcterms:W3CDTF">2018-11-14T15:58:14Z</dcterms:created>
  <dcterms:modified xsi:type="dcterms:W3CDTF">2020-11-18T16:01:05Z</dcterms:modified>
</cp:coreProperties>
</file>